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</p:sldMasterIdLst>
  <p:notesMasterIdLst>
    <p:notesMasterId r:id="rId41"/>
  </p:notesMasterIdLst>
  <p:handoutMasterIdLst>
    <p:handoutMasterId r:id="rId42"/>
  </p:handoutMasterIdLst>
  <p:sldIdLst>
    <p:sldId id="313" r:id="rId5"/>
    <p:sldId id="324" r:id="rId6"/>
    <p:sldId id="335" r:id="rId7"/>
    <p:sldId id="342" r:id="rId8"/>
    <p:sldId id="348" r:id="rId9"/>
    <p:sldId id="347" r:id="rId10"/>
    <p:sldId id="349" r:id="rId11"/>
    <p:sldId id="350" r:id="rId12"/>
    <p:sldId id="351" r:id="rId13"/>
    <p:sldId id="336" r:id="rId14"/>
    <p:sldId id="337" r:id="rId15"/>
    <p:sldId id="339" r:id="rId16"/>
    <p:sldId id="340" r:id="rId17"/>
    <p:sldId id="345" r:id="rId18"/>
    <p:sldId id="341" r:id="rId19"/>
    <p:sldId id="355" r:id="rId20"/>
    <p:sldId id="360" r:id="rId21"/>
    <p:sldId id="361" r:id="rId22"/>
    <p:sldId id="362" r:id="rId23"/>
    <p:sldId id="359" r:id="rId24"/>
    <p:sldId id="363" r:id="rId25"/>
    <p:sldId id="319" r:id="rId26"/>
    <p:sldId id="322" r:id="rId27"/>
    <p:sldId id="329" r:id="rId28"/>
    <p:sldId id="325" r:id="rId29"/>
    <p:sldId id="333" r:id="rId30"/>
    <p:sldId id="331" r:id="rId31"/>
    <p:sldId id="327" r:id="rId32"/>
    <p:sldId id="326" r:id="rId33"/>
    <p:sldId id="320" r:id="rId34"/>
    <p:sldId id="330" r:id="rId35"/>
    <p:sldId id="332" r:id="rId36"/>
    <p:sldId id="334" r:id="rId37"/>
    <p:sldId id="321" r:id="rId38"/>
    <p:sldId id="316" r:id="rId39"/>
    <p:sldId id="317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60F7D1-14D3-D042-9B82-11B8E8E2AA3A}">
          <p14:sldIdLst>
            <p14:sldId id="313"/>
            <p14:sldId id="324"/>
            <p14:sldId id="335"/>
            <p14:sldId id="342"/>
            <p14:sldId id="348"/>
            <p14:sldId id="347"/>
            <p14:sldId id="349"/>
            <p14:sldId id="350"/>
            <p14:sldId id="351"/>
            <p14:sldId id="336"/>
            <p14:sldId id="337"/>
            <p14:sldId id="339"/>
            <p14:sldId id="340"/>
            <p14:sldId id="345"/>
            <p14:sldId id="341"/>
            <p14:sldId id="355"/>
            <p14:sldId id="360"/>
            <p14:sldId id="361"/>
            <p14:sldId id="362"/>
            <p14:sldId id="359"/>
            <p14:sldId id="363"/>
            <p14:sldId id="319"/>
            <p14:sldId id="322"/>
            <p14:sldId id="329"/>
            <p14:sldId id="325"/>
            <p14:sldId id="333"/>
            <p14:sldId id="331"/>
            <p14:sldId id="327"/>
            <p14:sldId id="326"/>
            <p14:sldId id="320"/>
            <p14:sldId id="330"/>
            <p14:sldId id="332"/>
            <p14:sldId id="334"/>
            <p14:sldId id="321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ung, Siu Ling" initials="LSL" lastIdx="15" clrIdx="0">
    <p:extLst>
      <p:ext uri="{19B8F6BF-5375-455C-9EA6-DF929625EA0E}">
        <p15:presenceInfo xmlns:p15="http://schemas.microsoft.com/office/powerpoint/2012/main" userId="S::szl12@psu.edu::4ca4078d-1b6a-4d16-b8e0-1731d5f956eb" providerId="AD"/>
      </p:ext>
    </p:extLst>
  </p:cmAuthor>
  <p:cmAuthor id="2" name="Karen Thole" initials="KT" lastIdx="16" clrIdx="1">
    <p:extLst>
      <p:ext uri="{19B8F6BF-5375-455C-9EA6-DF929625EA0E}">
        <p15:presenceInfo xmlns:p15="http://schemas.microsoft.com/office/powerpoint/2012/main" userId="S-1-5-21-47004476-1155158966-929704890-357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3"/>
    <a:srgbClr val="06549A"/>
    <a:srgbClr val="0076D4"/>
    <a:srgbClr val="1F3F7C"/>
    <a:srgbClr val="E2E4E4"/>
    <a:srgbClr val="101576"/>
    <a:srgbClr val="0575D5"/>
    <a:srgbClr val="E1E4E6"/>
    <a:srgbClr val="0077D5"/>
    <a:srgbClr val="1D4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5713F-7AA5-414B-B91A-954CF45CD1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3D12-3C8D-CF4D-BDC5-884446B63C8C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BC523-9845-7548-A62E-B55E1E2BAC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Mechanical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83B71-0992-2F46-A636-FEE1F32871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5848E-723C-3F44-A7A2-42184D092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6868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49710-C852-684C-A17A-0C75FE9FB31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Mechanical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5E63-2CBE-BB4F-89E6-8AD778C2A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659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86367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4611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columns and a clock tower&#10;&#10;Description automatically generated with medium confidence">
            <a:extLst>
              <a:ext uri="{FF2B5EF4-FFF2-40B4-BE49-F238E27FC236}">
                <a16:creationId xmlns:a16="http://schemas.microsoft.com/office/drawing/2014/main" id="{1AF8159B-83B6-0E46-83F7-AD140FF73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842" r="140" b="16257"/>
          <a:stretch/>
        </p:blipFill>
        <p:spPr>
          <a:xfrm>
            <a:off x="-7" y="0"/>
            <a:ext cx="9144000" cy="5143500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DF6E22B-2C6A-2940-9C93-CE1BB44CBD6B}"/>
              </a:ext>
            </a:extLst>
          </p:cNvPr>
          <p:cNvSpPr/>
          <p:nvPr userDrawn="1"/>
        </p:nvSpPr>
        <p:spPr>
          <a:xfrm flipH="1">
            <a:off x="4427838" y="3291228"/>
            <a:ext cx="4716155" cy="1908018"/>
          </a:xfrm>
          <a:prstGeom prst="rtTriangle">
            <a:avLst/>
          </a:prstGeom>
          <a:solidFill>
            <a:srgbClr val="0077D4"/>
          </a:solidFill>
          <a:ln>
            <a:noFill/>
          </a:ln>
          <a:effectLst>
            <a:outerShdw blurRad="660400" dist="444500" dir="14880000" sx="105000" sy="105000" algn="ctr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FD56695-0D04-0945-8C5E-6CC2047576EA}"/>
              </a:ext>
            </a:extLst>
          </p:cNvPr>
          <p:cNvSpPr/>
          <p:nvPr userDrawn="1"/>
        </p:nvSpPr>
        <p:spPr>
          <a:xfrm flipH="1">
            <a:off x="4427838" y="3555732"/>
            <a:ext cx="4716158" cy="1643513"/>
          </a:xfrm>
          <a:prstGeom prst="rtTriangle">
            <a:avLst/>
          </a:prstGeom>
          <a:solidFill>
            <a:srgbClr val="E2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PSU_ENG_RGB_287_284-01.png">
            <a:extLst>
              <a:ext uri="{FF2B5EF4-FFF2-40B4-BE49-F238E27FC236}">
                <a16:creationId xmlns:a16="http://schemas.microsoft.com/office/drawing/2014/main" id="{676BD37B-D22D-A44B-A164-32204136B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13750"/>
          <a:stretch/>
        </p:blipFill>
        <p:spPr>
          <a:xfrm>
            <a:off x="6450673" y="4321168"/>
            <a:ext cx="2693327" cy="862836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25850F5-667C-1643-A36D-5F605AD3BB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6" y="286193"/>
            <a:ext cx="7053981" cy="92382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7EA6066-DE2C-B54F-A819-B78EE458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75" y="1239509"/>
            <a:ext cx="7053262" cy="75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45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government building&#10;&#10;Description automatically generated">
            <a:extLst>
              <a:ext uri="{FF2B5EF4-FFF2-40B4-BE49-F238E27FC236}">
                <a16:creationId xmlns:a16="http://schemas.microsoft.com/office/drawing/2014/main" id="{D76A3750-0911-3349-9327-91CF29918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78" t="7585" r="278" b="1741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DF6E22B-2C6A-2940-9C93-CE1BB44CBD6B}"/>
              </a:ext>
            </a:extLst>
          </p:cNvPr>
          <p:cNvSpPr/>
          <p:nvPr userDrawn="1"/>
        </p:nvSpPr>
        <p:spPr>
          <a:xfrm flipH="1">
            <a:off x="4427838" y="3291228"/>
            <a:ext cx="4716155" cy="1908018"/>
          </a:xfrm>
          <a:prstGeom prst="rtTriangle">
            <a:avLst/>
          </a:prstGeom>
          <a:solidFill>
            <a:srgbClr val="0077D4"/>
          </a:solidFill>
          <a:ln>
            <a:noFill/>
          </a:ln>
          <a:effectLst>
            <a:outerShdw blurRad="660400" dist="444500" dir="14880000" sx="105000" sy="105000" algn="ctr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FD56695-0D04-0945-8C5E-6CC2047576EA}"/>
              </a:ext>
            </a:extLst>
          </p:cNvPr>
          <p:cNvSpPr/>
          <p:nvPr userDrawn="1"/>
        </p:nvSpPr>
        <p:spPr>
          <a:xfrm flipH="1">
            <a:off x="4427838" y="3555732"/>
            <a:ext cx="4716158" cy="1643513"/>
          </a:xfrm>
          <a:prstGeom prst="rtTriangle">
            <a:avLst/>
          </a:prstGeom>
          <a:solidFill>
            <a:srgbClr val="E2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PSU_ENG_RGB_287_284-01.png">
            <a:extLst>
              <a:ext uri="{FF2B5EF4-FFF2-40B4-BE49-F238E27FC236}">
                <a16:creationId xmlns:a16="http://schemas.microsoft.com/office/drawing/2014/main" id="{676BD37B-D22D-A44B-A164-32204136B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13750"/>
          <a:stretch/>
        </p:blipFill>
        <p:spPr>
          <a:xfrm>
            <a:off x="6450673" y="4321168"/>
            <a:ext cx="2693327" cy="862836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25850F5-667C-1643-A36D-5F605AD3BB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6" y="286193"/>
            <a:ext cx="7053981" cy="92382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7EA6066-DE2C-B54F-A819-B78EE458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75" y="1239509"/>
            <a:ext cx="7053262" cy="75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54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69" y="529258"/>
            <a:ext cx="8895522" cy="42415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75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5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0D587-B6B1-BB43-84FB-502C17BDA6C4}"/>
              </a:ext>
            </a:extLst>
          </p:cNvPr>
          <p:cNvSpPr txBox="1"/>
          <p:nvPr userDrawn="1"/>
        </p:nvSpPr>
        <p:spPr>
          <a:xfrm>
            <a:off x="8776252" y="5054048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rmAutofit fontScale="25000" lnSpcReduction="20000"/>
          </a:bodyPr>
          <a:lstStyle/>
          <a:p>
            <a:endParaRPr lang="en-US" sz="13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9D4781-9306-3F49-A687-E89002E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7518953" cy="419447"/>
          </a:xfrm>
          <a:prstGeom prst="rect">
            <a:avLst/>
          </a:prstGeom>
        </p:spPr>
        <p:txBody>
          <a:bodyPr/>
          <a:lstStyle>
            <a:lvl1pPr marL="0" algn="l" defTabSz="3429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250" b="0" kern="1200" dirty="0">
                <a:solidFill>
                  <a:srgbClr val="06549A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B9D27-2EE6-D546-8B5E-BC00F15EB054}"/>
              </a:ext>
            </a:extLst>
          </p:cNvPr>
          <p:cNvSpPr txBox="1"/>
          <p:nvPr userDrawn="1"/>
        </p:nvSpPr>
        <p:spPr>
          <a:xfrm>
            <a:off x="8607287" y="5024231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rmAutofit fontScale="25000" lnSpcReduction="20000"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599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1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68F57E-6654-2F49-89D2-A61FD8979E88}"/>
              </a:ext>
            </a:extLst>
          </p:cNvPr>
          <p:cNvSpPr/>
          <p:nvPr userDrawn="1"/>
        </p:nvSpPr>
        <p:spPr>
          <a:xfrm>
            <a:off x="8417163" y="4926861"/>
            <a:ext cx="776532" cy="2654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fld id="{F82493C2-3432-A945-AB4E-10A2A6561B29}" type="slidenum">
              <a:rPr lang="en-US" sz="1125" smtClean="0">
                <a:solidFill>
                  <a:srgbClr val="06549A"/>
                </a:solidFill>
              </a:rPr>
              <a:pPr algn="r"/>
              <a:t>‹#›</a:t>
            </a:fld>
            <a:r>
              <a:rPr lang="en-US" sz="1125">
                <a:solidFill>
                  <a:srgbClr val="06549A"/>
                </a:solidFill>
              </a:rPr>
              <a:t>/50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1E60C-F2DA-A449-B890-E9EE829B42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13374" y="19878"/>
            <a:ext cx="1530626" cy="4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81" r:id="rId3"/>
    <p:sldLayoutId id="2147483688" r:id="rId4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101576"/>
          </a:solidFill>
          <a:latin typeface="Cambria"/>
          <a:ea typeface="ＭＳ Ｐゴシック" charset="0"/>
          <a:cs typeface="Cambria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6B8-8AB3-4418-83EA-8CAD02D7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7" y="337976"/>
            <a:ext cx="5212192" cy="1525658"/>
          </a:xfrm>
        </p:spPr>
        <p:txBody>
          <a:bodyPr>
            <a:normAutofit fontScale="90000"/>
          </a:bodyPr>
          <a:lstStyle/>
          <a:p>
            <a:r>
              <a:rPr lang="en-US" dirty="0"/>
              <a:t>TSP solution methods</a:t>
            </a:r>
          </a:p>
        </p:txBody>
      </p:sp>
    </p:spTree>
    <p:extLst>
      <p:ext uri="{BB962C8B-B14F-4D97-AF65-F5344CB8AC3E}">
        <p14:creationId xmlns:p14="http://schemas.microsoft.com/office/powerpoint/2010/main" val="363315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consider all A</a:t>
            </a:r>
            <a:r>
              <a:rPr lang="en-US" dirty="0">
                <a:sym typeface="Wingdings" panose="05000000000000000000" pitchFamily="2" charset="2"/>
              </a:rPr>
              <a:t>XB transitions, for all possible values of X, and if the minimum is always ANB, then this path is the optimal 2-edge transition from A to X to 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D053-EEA1-48BA-AA63-3DCE5C99C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262358"/>
            <a:ext cx="8895522" cy="3508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one check for this comparison do in relation to the cost matrix?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6114898" y="206181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6934874" y="243459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8272214" y="1554744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6349045" y="229595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69021" y="1788891"/>
            <a:ext cx="1143366" cy="68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9898"/>
              </p:ext>
            </p:extLst>
          </p:nvPr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N-&gt;B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51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218436"/>
            <a:ext cx="8295168" cy="520437"/>
          </a:xfrm>
        </p:spPr>
        <p:txBody>
          <a:bodyPr/>
          <a:lstStyle/>
          <a:p>
            <a:r>
              <a:rPr lang="en-US" dirty="0"/>
              <a:t>The sum of the A row, transposed, with the B column in the cost matrix represents all transitions from A to B. The row minimum of this row/col sum will always be the X giving the best A to X to B transition.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6114898" y="206181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6934874" y="243459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8272214" y="1554744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6349045" y="229595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69021" y="1788891"/>
            <a:ext cx="1143366" cy="68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/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N-&gt;B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7F0ADC-305B-47D7-A159-C44DC2BE4555}"/>
              </a:ext>
            </a:extLst>
          </p:cNvPr>
          <p:cNvCxnSpPr/>
          <p:nvPr/>
        </p:nvCxnSpPr>
        <p:spPr>
          <a:xfrm>
            <a:off x="857756" y="3309642"/>
            <a:ext cx="12218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42F399-F7B6-4EBB-ACDC-4124A2230481}"/>
              </a:ext>
            </a:extLst>
          </p:cNvPr>
          <p:cNvCxnSpPr>
            <a:cxnSpLocks/>
          </p:cNvCxnSpPr>
          <p:nvPr/>
        </p:nvCxnSpPr>
        <p:spPr>
          <a:xfrm>
            <a:off x="857756" y="2984612"/>
            <a:ext cx="3924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DB537-89B6-4DB2-BB28-DB68B942FDB1}"/>
              </a:ext>
            </a:extLst>
          </p:cNvPr>
          <p:cNvCxnSpPr>
            <a:cxnSpLocks/>
          </p:cNvCxnSpPr>
          <p:nvPr/>
        </p:nvCxnSpPr>
        <p:spPr>
          <a:xfrm flipV="1">
            <a:off x="2362874" y="2474763"/>
            <a:ext cx="0" cy="662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F08C60-A248-4601-A373-959C632D90CC}"/>
              </a:ext>
            </a:extLst>
          </p:cNvPr>
          <p:cNvCxnSpPr>
            <a:cxnSpLocks/>
          </p:cNvCxnSpPr>
          <p:nvPr/>
        </p:nvCxnSpPr>
        <p:spPr>
          <a:xfrm flipV="1">
            <a:off x="4942885" y="2434591"/>
            <a:ext cx="0" cy="274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0E4EA1-3819-4F18-AFA1-0D18D7DF3EF0}"/>
              </a:ext>
            </a:extLst>
          </p:cNvPr>
          <p:cNvCxnSpPr>
            <a:cxnSpLocks/>
          </p:cNvCxnSpPr>
          <p:nvPr/>
        </p:nvCxnSpPr>
        <p:spPr>
          <a:xfrm flipH="1">
            <a:off x="979136" y="2434591"/>
            <a:ext cx="1383738" cy="45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5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218436"/>
            <a:ext cx="7503428" cy="1005101"/>
          </a:xfrm>
        </p:spPr>
        <p:txBody>
          <a:bodyPr/>
          <a:lstStyle/>
          <a:p>
            <a:r>
              <a:rPr lang="en-US" dirty="0"/>
              <a:t>Now instead of B, we choose a different point, C. Again, we can check if A</a:t>
            </a:r>
            <a:r>
              <a:rPr lang="en-US" dirty="0">
                <a:sym typeface="Wingdings" panose="05000000000000000000" pitchFamily="2" charset="2"/>
              </a:rPr>
              <a:t>NC is minimum.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We can repeat over all X to see if the row-minimum for all possible ANX variations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6114898" y="206181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6934874" y="243459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8272214" y="1554744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6349045" y="229595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69021" y="1788891"/>
            <a:ext cx="1143366" cy="68587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41537"/>
              </p:ext>
            </p:extLst>
          </p:nvPr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0144AA35-1905-4BA8-8F3E-448B1FA0865F}"/>
              </a:ext>
            </a:extLst>
          </p:cNvPr>
          <p:cNvSpPr/>
          <p:nvPr/>
        </p:nvSpPr>
        <p:spPr>
          <a:xfrm>
            <a:off x="8272214" y="3040117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DB5660-222A-42A3-8DB9-C06775793036}"/>
              </a:ext>
            </a:extLst>
          </p:cNvPr>
          <p:cNvCxnSpPr>
            <a:cxnSpLocks/>
            <a:stCxn id="9" idx="5"/>
            <a:endCxn id="14" idx="2"/>
          </p:cNvCxnSpPr>
          <p:nvPr/>
        </p:nvCxnSpPr>
        <p:spPr>
          <a:xfrm>
            <a:off x="7169021" y="2668737"/>
            <a:ext cx="1103193" cy="508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22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218436"/>
            <a:ext cx="7503428" cy="1005101"/>
          </a:xfrm>
        </p:spPr>
        <p:txBody>
          <a:bodyPr/>
          <a:lstStyle/>
          <a:p>
            <a:r>
              <a:rPr lang="en-US" dirty="0"/>
              <a:t>This A</a:t>
            </a:r>
            <a:r>
              <a:rPr lang="en-US" dirty="0">
                <a:sym typeface="Wingdings" panose="05000000000000000000" pitchFamily="2" charset="2"/>
              </a:rPr>
              <a:t>NX test </a:t>
            </a:r>
            <a:r>
              <a:rPr lang="en-US" dirty="0"/>
              <a:t>is the A-row, transpose, added to the whole matrix. If the Nth row is always the column minimum, then this minimum row (N) is always the least-cost 2-edge path from the source row (A).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6114898" y="206181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6934874" y="243459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8272214" y="1554744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6349045" y="229595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69021" y="1788891"/>
            <a:ext cx="1143366" cy="68587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/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0144AA35-1905-4BA8-8F3E-448B1FA0865F}"/>
              </a:ext>
            </a:extLst>
          </p:cNvPr>
          <p:cNvSpPr/>
          <p:nvPr/>
        </p:nvSpPr>
        <p:spPr>
          <a:xfrm>
            <a:off x="8272214" y="3040117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DB5660-222A-42A3-8DB9-C06775793036}"/>
              </a:ext>
            </a:extLst>
          </p:cNvPr>
          <p:cNvCxnSpPr>
            <a:cxnSpLocks/>
            <a:stCxn id="9" idx="5"/>
            <a:endCxn id="14" idx="2"/>
          </p:cNvCxnSpPr>
          <p:nvPr/>
        </p:nvCxnSpPr>
        <p:spPr>
          <a:xfrm>
            <a:off x="7169021" y="2668737"/>
            <a:ext cx="1103193" cy="508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9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B0E4C-BA09-47CA-9824-3A5F5E64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to 4 to X transition test shows that 4</a:t>
            </a:r>
            <a:r>
              <a:rPr lang="en-US" baseline="30000" dirty="0"/>
              <a:t>th</a:t>
            </a:r>
            <a:r>
              <a:rPr lang="en-US" dirty="0"/>
              <a:t> row is always least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4515-B551-4B4C-8540-CF2A71B4B12B}"/>
              </a:ext>
            </a:extLst>
          </p:cNvPr>
          <p:cNvSpPr txBox="1"/>
          <p:nvPr/>
        </p:nvSpPr>
        <p:spPr>
          <a:xfrm>
            <a:off x="202302" y="265093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costsFromTo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-1.0000   24.0684   30.0209   18.9170   31.4222   33.7447   19.1321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7.2562   -1.0000    9.4509   22.0770   16.2501   28.1331   23.0112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22.3262   17.4011   -1.0000   39.1600   14.6604   33.1916   40.1173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9.1356   11.0832   15.5267   -1.0000   17.9549   14.5215    7.6070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31.1272   29.4434   31.0481   23.9177   -1.0000   15.5548   26.6661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19.6909   13.2717   14.5390   29.0153    9.4307   -1.0000   33.3240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11.3292   12.5980   16.5175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1.5768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19.6550   14.0527   -1.0000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F31EF-392A-49E9-8704-83801EB11C89}"/>
              </a:ext>
            </a:extLst>
          </p:cNvPr>
          <p:cNvSpPr txBox="1"/>
          <p:nvPr/>
        </p:nvSpPr>
        <p:spPr>
          <a:xfrm>
            <a:off x="265689" y="2432410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ArowPlusMatrix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35.3976   41.3501   30.2462   42.7514   45.0739   30.4613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19.8541       Inf   22.0489   34.6750   28.8481   40.7310   35.6092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38.8436   33.9186       Inf   55.6775   31.1779   49.7090   56.6347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10.7124   12.6601   17.1035       Inf   19.5318   16.0983    9.1839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50.7822   49.0983   50.7031   43.5727       Inf   35.2098   46.3211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33.7436   27.3243   28.5917   43.0679   23.4833       Inf   47.3767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endParaRPr lang="en-US" sz="1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39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30FE00-8506-4909-9892-C3D0C6F5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7518953" cy="1272997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Now, check that XAN is lowest cost 2-step transition for all X connecting to N, among different X values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3D9AFD-0460-41FE-8A89-731723732B39}"/>
              </a:ext>
            </a:extLst>
          </p:cNvPr>
          <p:cNvSpPr/>
          <p:nvPr/>
        </p:nvSpPr>
        <p:spPr>
          <a:xfrm>
            <a:off x="6087515" y="2328848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26019A-F3F4-4E73-BED1-9253BC953A88}"/>
              </a:ext>
            </a:extLst>
          </p:cNvPr>
          <p:cNvSpPr/>
          <p:nvPr/>
        </p:nvSpPr>
        <p:spPr>
          <a:xfrm>
            <a:off x="6907491" y="2701627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7575C7-0236-432C-960E-91EB85918013}"/>
              </a:ext>
            </a:extLst>
          </p:cNvPr>
          <p:cNvSpPr/>
          <p:nvPr/>
        </p:nvSpPr>
        <p:spPr>
          <a:xfrm>
            <a:off x="6047342" y="1522504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01847-A4A3-4BD7-B6EC-3D6ABA263C12}"/>
              </a:ext>
            </a:extLst>
          </p:cNvPr>
          <p:cNvCxnSpPr>
            <a:stCxn id="4" idx="5"/>
            <a:endCxn id="5" idx="2"/>
          </p:cNvCxnSpPr>
          <p:nvPr/>
        </p:nvCxnSpPr>
        <p:spPr>
          <a:xfrm>
            <a:off x="6321662" y="2562995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14B3C1-52C6-48EF-829F-1D77970B4F1D}"/>
              </a:ext>
            </a:extLst>
          </p:cNvPr>
          <p:cNvCxnSpPr>
            <a:cxnSpLocks/>
            <a:stCxn id="15" idx="5"/>
            <a:endCxn id="4" idx="1"/>
          </p:cNvCxnSpPr>
          <p:nvPr/>
        </p:nvCxnSpPr>
        <p:spPr>
          <a:xfrm>
            <a:off x="5037925" y="1755987"/>
            <a:ext cx="1089763" cy="613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5D3A3E6-0E9D-4787-B56B-FED57694C561}"/>
              </a:ext>
            </a:extLst>
          </p:cNvPr>
          <p:cNvSpPr/>
          <p:nvPr/>
        </p:nvSpPr>
        <p:spPr>
          <a:xfrm>
            <a:off x="5773022" y="2999629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CB5EC0-F234-4A14-97B6-BADB2FA37BA6}"/>
              </a:ext>
            </a:extLst>
          </p:cNvPr>
          <p:cNvCxnSpPr>
            <a:cxnSpLocks/>
            <a:stCxn id="16" idx="7"/>
            <a:endCxn id="4" idx="3"/>
          </p:cNvCxnSpPr>
          <p:nvPr/>
        </p:nvCxnSpPr>
        <p:spPr>
          <a:xfrm flipV="1">
            <a:off x="5037925" y="2562995"/>
            <a:ext cx="1089763" cy="556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415C5F7-D37F-492D-82B1-4DC36C32317C}"/>
              </a:ext>
            </a:extLst>
          </p:cNvPr>
          <p:cNvSpPr/>
          <p:nvPr/>
        </p:nvSpPr>
        <p:spPr>
          <a:xfrm>
            <a:off x="5259389" y="3464176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ADC09-73E9-4CAA-B8BC-065A27D7FC40}"/>
              </a:ext>
            </a:extLst>
          </p:cNvPr>
          <p:cNvCxnSpPr>
            <a:cxnSpLocks/>
            <a:stCxn id="6" idx="4"/>
            <a:endCxn id="5" idx="1"/>
          </p:cNvCxnSpPr>
          <p:nvPr/>
        </p:nvCxnSpPr>
        <p:spPr>
          <a:xfrm>
            <a:off x="6184502" y="1796824"/>
            <a:ext cx="763162" cy="9449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B181-EDEA-4A24-A566-54BCB586F0F7}"/>
              </a:ext>
            </a:extLst>
          </p:cNvPr>
          <p:cNvCxnSpPr>
            <a:cxnSpLocks/>
            <a:stCxn id="9" idx="6"/>
            <a:endCxn id="5" idx="3"/>
          </p:cNvCxnSpPr>
          <p:nvPr/>
        </p:nvCxnSpPr>
        <p:spPr>
          <a:xfrm flipV="1">
            <a:off x="6047342" y="2935774"/>
            <a:ext cx="900322" cy="2010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1BB2C6D-7817-4430-A6D4-9E0E2C33E338}"/>
              </a:ext>
            </a:extLst>
          </p:cNvPr>
          <p:cNvSpPr/>
          <p:nvPr/>
        </p:nvSpPr>
        <p:spPr>
          <a:xfrm>
            <a:off x="4803778" y="1521840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2D3A1F-3EB0-4074-A8FC-52D19CC4F98C}"/>
              </a:ext>
            </a:extLst>
          </p:cNvPr>
          <p:cNvSpPr/>
          <p:nvPr/>
        </p:nvSpPr>
        <p:spPr>
          <a:xfrm>
            <a:off x="4803778" y="3079672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E60736-466A-4624-B439-341E39185961}"/>
              </a:ext>
            </a:extLst>
          </p:cNvPr>
          <p:cNvCxnSpPr>
            <a:cxnSpLocks/>
            <a:stCxn id="15" idx="6"/>
            <a:endCxn id="6" idx="2"/>
          </p:cNvCxnSpPr>
          <p:nvPr/>
        </p:nvCxnSpPr>
        <p:spPr>
          <a:xfrm>
            <a:off x="5078098" y="1659000"/>
            <a:ext cx="969244" cy="6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F11D6D-1C75-4389-9ADF-E525CC69F130}"/>
              </a:ext>
            </a:extLst>
          </p:cNvPr>
          <p:cNvCxnSpPr>
            <a:cxnSpLocks/>
            <a:stCxn id="15" idx="5"/>
            <a:endCxn id="9" idx="1"/>
          </p:cNvCxnSpPr>
          <p:nvPr/>
        </p:nvCxnSpPr>
        <p:spPr>
          <a:xfrm>
            <a:off x="5037925" y="1755987"/>
            <a:ext cx="775270" cy="12838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0AA448-597B-40F5-A6E1-B57CB8E7134D}"/>
              </a:ext>
            </a:extLst>
          </p:cNvPr>
          <p:cNvCxnSpPr>
            <a:cxnSpLocks/>
            <a:stCxn id="16" idx="6"/>
            <a:endCxn id="11" idx="2"/>
          </p:cNvCxnSpPr>
          <p:nvPr/>
        </p:nvCxnSpPr>
        <p:spPr>
          <a:xfrm>
            <a:off x="5078098" y="3216832"/>
            <a:ext cx="181291" cy="38450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DB8898-59DF-44B3-BD3D-78F0052793FF}"/>
              </a:ext>
            </a:extLst>
          </p:cNvPr>
          <p:cNvCxnSpPr>
            <a:cxnSpLocks/>
            <a:stCxn id="16" idx="7"/>
            <a:endCxn id="9" idx="2"/>
          </p:cNvCxnSpPr>
          <p:nvPr/>
        </p:nvCxnSpPr>
        <p:spPr>
          <a:xfrm>
            <a:off x="5037925" y="3119845"/>
            <a:ext cx="735097" cy="169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85CE1-4395-491B-8807-E82A5B47935C}"/>
              </a:ext>
            </a:extLst>
          </p:cNvPr>
          <p:cNvCxnSpPr>
            <a:cxnSpLocks/>
            <a:stCxn id="11" idx="6"/>
            <a:endCxn id="5" idx="4"/>
          </p:cNvCxnSpPr>
          <p:nvPr/>
        </p:nvCxnSpPr>
        <p:spPr>
          <a:xfrm flipV="1">
            <a:off x="5533709" y="2975947"/>
            <a:ext cx="1510942" cy="6253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9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consider all M</a:t>
            </a:r>
            <a:r>
              <a:rPr lang="en-US" dirty="0">
                <a:sym typeface="Wingdings" panose="05000000000000000000" pitchFamily="2" charset="2"/>
              </a:rPr>
              <a:t>XN transitions, for all possible values of X, and if the minimum is always MAN, then this path is the optimal 2-edge transition from M to 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D053-EEA1-48BA-AA63-3DCE5C99C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239" y="1262358"/>
            <a:ext cx="8895522" cy="3508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looks a bit like the previous calculation, but reversed, since A and N are known</a:t>
            </a:r>
            <a:br>
              <a:rPr lang="en-US" dirty="0"/>
            </a:br>
            <a:r>
              <a:rPr lang="en-US" dirty="0"/>
              <a:t>but B is unknown. Let’s start with source 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182703"/>
              </p:ext>
            </p:extLst>
          </p:nvPr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A-&gt;N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MA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6AA98100-1E67-458A-B965-A235D2345414}"/>
              </a:ext>
            </a:extLst>
          </p:cNvPr>
          <p:cNvSpPr/>
          <p:nvPr/>
        </p:nvSpPr>
        <p:spPr>
          <a:xfrm>
            <a:off x="7479345" y="307320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E0EF8B-01DC-4DE6-836C-C87505B18D00}"/>
              </a:ext>
            </a:extLst>
          </p:cNvPr>
          <p:cNvSpPr/>
          <p:nvPr/>
        </p:nvSpPr>
        <p:spPr>
          <a:xfrm>
            <a:off x="8299321" y="344598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CF8205-8EB1-43FF-9B47-79E5123E2EEC}"/>
              </a:ext>
            </a:extLst>
          </p:cNvPr>
          <p:cNvSpPr/>
          <p:nvPr/>
        </p:nvSpPr>
        <p:spPr>
          <a:xfrm>
            <a:off x="7439172" y="2266857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EE6E33-F843-4BD7-94B5-2E7251165157}"/>
              </a:ext>
            </a:extLst>
          </p:cNvPr>
          <p:cNvCxnSpPr>
            <a:stCxn id="11" idx="5"/>
            <a:endCxn id="14" idx="2"/>
          </p:cNvCxnSpPr>
          <p:nvPr/>
        </p:nvCxnSpPr>
        <p:spPr>
          <a:xfrm>
            <a:off x="7713492" y="330734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37F010-17F0-43A8-9887-C54109EA55C2}"/>
              </a:ext>
            </a:extLst>
          </p:cNvPr>
          <p:cNvCxnSpPr>
            <a:cxnSpLocks/>
            <a:stCxn id="23" idx="5"/>
            <a:endCxn id="11" idx="1"/>
          </p:cNvCxnSpPr>
          <p:nvPr/>
        </p:nvCxnSpPr>
        <p:spPr>
          <a:xfrm>
            <a:off x="6429755" y="2500340"/>
            <a:ext cx="1089763" cy="613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AEFCE7-2DC5-4A76-B524-059B517310D5}"/>
              </a:ext>
            </a:extLst>
          </p:cNvPr>
          <p:cNvSpPr/>
          <p:nvPr/>
        </p:nvSpPr>
        <p:spPr>
          <a:xfrm>
            <a:off x="7164852" y="3743982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A15EC-031C-4E25-A19E-030A4932DEA4}"/>
              </a:ext>
            </a:extLst>
          </p:cNvPr>
          <p:cNvCxnSpPr>
            <a:cxnSpLocks/>
            <a:stCxn id="24" idx="7"/>
            <a:endCxn id="11" idx="3"/>
          </p:cNvCxnSpPr>
          <p:nvPr/>
        </p:nvCxnSpPr>
        <p:spPr>
          <a:xfrm flipV="1">
            <a:off x="6429755" y="3307348"/>
            <a:ext cx="1089763" cy="55685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5E578C8-E9D4-45A5-AF1F-EB43B213C404}"/>
              </a:ext>
            </a:extLst>
          </p:cNvPr>
          <p:cNvSpPr/>
          <p:nvPr/>
        </p:nvSpPr>
        <p:spPr>
          <a:xfrm>
            <a:off x="6651219" y="4208529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EB09D-5D5F-489B-9954-7855C127A72D}"/>
              </a:ext>
            </a:extLst>
          </p:cNvPr>
          <p:cNvCxnSpPr>
            <a:cxnSpLocks/>
            <a:stCxn id="15" idx="4"/>
            <a:endCxn id="14" idx="1"/>
          </p:cNvCxnSpPr>
          <p:nvPr/>
        </p:nvCxnSpPr>
        <p:spPr>
          <a:xfrm>
            <a:off x="7576332" y="2541177"/>
            <a:ext cx="763162" cy="9449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AE45F-94C5-4D5C-95E8-CEE8DF8036E8}"/>
              </a:ext>
            </a:extLst>
          </p:cNvPr>
          <p:cNvCxnSpPr>
            <a:cxnSpLocks/>
            <a:stCxn id="18" idx="6"/>
            <a:endCxn id="14" idx="3"/>
          </p:cNvCxnSpPr>
          <p:nvPr/>
        </p:nvCxnSpPr>
        <p:spPr>
          <a:xfrm flipV="1">
            <a:off x="7439172" y="3680127"/>
            <a:ext cx="900322" cy="2010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518A6A-E7A9-453F-B6C2-E90881BC19AD}"/>
              </a:ext>
            </a:extLst>
          </p:cNvPr>
          <p:cNvSpPr/>
          <p:nvPr/>
        </p:nvSpPr>
        <p:spPr>
          <a:xfrm>
            <a:off x="6195608" y="2266193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1709B-068B-4B7F-97F1-B3BF90BBB7DA}"/>
              </a:ext>
            </a:extLst>
          </p:cNvPr>
          <p:cNvSpPr/>
          <p:nvPr/>
        </p:nvSpPr>
        <p:spPr>
          <a:xfrm>
            <a:off x="6195608" y="3824025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555C4-AE20-4C44-97BA-DDEE2E3D86CC}"/>
              </a:ext>
            </a:extLst>
          </p:cNvPr>
          <p:cNvCxnSpPr>
            <a:cxnSpLocks/>
            <a:stCxn id="23" idx="6"/>
            <a:endCxn id="15" idx="2"/>
          </p:cNvCxnSpPr>
          <p:nvPr/>
        </p:nvCxnSpPr>
        <p:spPr>
          <a:xfrm>
            <a:off x="6469928" y="2403353"/>
            <a:ext cx="969244" cy="6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41AACB-E61A-4B6E-89C1-719D82D51509}"/>
              </a:ext>
            </a:extLst>
          </p:cNvPr>
          <p:cNvCxnSpPr>
            <a:cxnSpLocks/>
            <a:stCxn id="23" idx="5"/>
            <a:endCxn id="18" idx="1"/>
          </p:cNvCxnSpPr>
          <p:nvPr/>
        </p:nvCxnSpPr>
        <p:spPr>
          <a:xfrm>
            <a:off x="6429755" y="2500340"/>
            <a:ext cx="775270" cy="12838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E5F83-2D8B-4A8B-9A0C-3EBEDCF2670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>
          <a:xfrm>
            <a:off x="6469928" y="3961185"/>
            <a:ext cx="181291" cy="38450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34916E-8E13-4137-B93F-B6E319F39D45}"/>
              </a:ext>
            </a:extLst>
          </p:cNvPr>
          <p:cNvCxnSpPr>
            <a:cxnSpLocks/>
            <a:stCxn id="24" idx="7"/>
            <a:endCxn id="18" idx="2"/>
          </p:cNvCxnSpPr>
          <p:nvPr/>
        </p:nvCxnSpPr>
        <p:spPr>
          <a:xfrm>
            <a:off x="6429755" y="3864198"/>
            <a:ext cx="735097" cy="169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918515-3B3D-4A00-AF68-E5FAB21F83A2}"/>
              </a:ext>
            </a:extLst>
          </p:cNvPr>
          <p:cNvCxnSpPr>
            <a:cxnSpLocks/>
            <a:stCxn id="20" idx="6"/>
            <a:endCxn id="14" idx="4"/>
          </p:cNvCxnSpPr>
          <p:nvPr/>
        </p:nvCxnSpPr>
        <p:spPr>
          <a:xfrm flipV="1">
            <a:off x="6925539" y="3720300"/>
            <a:ext cx="1510942" cy="6253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3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column under N is the cost to go from X to N. If we transpose that into a row, and add it to the M row, the result is the costs from M to X to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D053-EEA1-48BA-AA63-3DCE5C99C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239" y="1262358"/>
            <a:ext cx="8895522" cy="3508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A is the lowest-cost column, then A is the best 2-edge transition from M to 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34302"/>
              </p:ext>
            </p:extLst>
          </p:nvPr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A-&gt;N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MA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6AA98100-1E67-458A-B965-A235D2345414}"/>
              </a:ext>
            </a:extLst>
          </p:cNvPr>
          <p:cNvSpPr/>
          <p:nvPr/>
        </p:nvSpPr>
        <p:spPr>
          <a:xfrm>
            <a:off x="7479345" y="307320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E0EF8B-01DC-4DE6-836C-C87505B18D00}"/>
              </a:ext>
            </a:extLst>
          </p:cNvPr>
          <p:cNvSpPr/>
          <p:nvPr/>
        </p:nvSpPr>
        <p:spPr>
          <a:xfrm>
            <a:off x="8299321" y="344598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CF8205-8EB1-43FF-9B47-79E5123E2EEC}"/>
              </a:ext>
            </a:extLst>
          </p:cNvPr>
          <p:cNvSpPr/>
          <p:nvPr/>
        </p:nvSpPr>
        <p:spPr>
          <a:xfrm>
            <a:off x="7439172" y="2266857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EE6E33-F843-4BD7-94B5-2E7251165157}"/>
              </a:ext>
            </a:extLst>
          </p:cNvPr>
          <p:cNvCxnSpPr>
            <a:stCxn id="11" idx="5"/>
            <a:endCxn id="14" idx="2"/>
          </p:cNvCxnSpPr>
          <p:nvPr/>
        </p:nvCxnSpPr>
        <p:spPr>
          <a:xfrm>
            <a:off x="7713492" y="330734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37F010-17F0-43A8-9887-C54109EA55C2}"/>
              </a:ext>
            </a:extLst>
          </p:cNvPr>
          <p:cNvCxnSpPr>
            <a:cxnSpLocks/>
            <a:stCxn id="23" idx="5"/>
            <a:endCxn id="11" idx="1"/>
          </p:cNvCxnSpPr>
          <p:nvPr/>
        </p:nvCxnSpPr>
        <p:spPr>
          <a:xfrm>
            <a:off x="6429755" y="2500340"/>
            <a:ext cx="1089763" cy="613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AEFCE7-2DC5-4A76-B524-059B517310D5}"/>
              </a:ext>
            </a:extLst>
          </p:cNvPr>
          <p:cNvSpPr/>
          <p:nvPr/>
        </p:nvSpPr>
        <p:spPr>
          <a:xfrm>
            <a:off x="7164852" y="3743982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A15EC-031C-4E25-A19E-030A4932DEA4}"/>
              </a:ext>
            </a:extLst>
          </p:cNvPr>
          <p:cNvCxnSpPr>
            <a:cxnSpLocks/>
            <a:stCxn id="24" idx="7"/>
            <a:endCxn id="11" idx="3"/>
          </p:cNvCxnSpPr>
          <p:nvPr/>
        </p:nvCxnSpPr>
        <p:spPr>
          <a:xfrm flipV="1">
            <a:off x="6429755" y="3307348"/>
            <a:ext cx="1089763" cy="55685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5E578C8-E9D4-45A5-AF1F-EB43B213C404}"/>
              </a:ext>
            </a:extLst>
          </p:cNvPr>
          <p:cNvSpPr/>
          <p:nvPr/>
        </p:nvSpPr>
        <p:spPr>
          <a:xfrm>
            <a:off x="6651219" y="4208529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EB09D-5D5F-489B-9954-7855C127A72D}"/>
              </a:ext>
            </a:extLst>
          </p:cNvPr>
          <p:cNvCxnSpPr>
            <a:cxnSpLocks/>
            <a:stCxn id="15" idx="4"/>
            <a:endCxn id="14" idx="1"/>
          </p:cNvCxnSpPr>
          <p:nvPr/>
        </p:nvCxnSpPr>
        <p:spPr>
          <a:xfrm>
            <a:off x="7576332" y="2541177"/>
            <a:ext cx="763162" cy="9449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AE45F-94C5-4D5C-95E8-CEE8DF8036E8}"/>
              </a:ext>
            </a:extLst>
          </p:cNvPr>
          <p:cNvCxnSpPr>
            <a:cxnSpLocks/>
            <a:stCxn id="18" idx="6"/>
            <a:endCxn id="14" idx="3"/>
          </p:cNvCxnSpPr>
          <p:nvPr/>
        </p:nvCxnSpPr>
        <p:spPr>
          <a:xfrm flipV="1">
            <a:off x="7439172" y="3680127"/>
            <a:ext cx="900322" cy="2010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518A6A-E7A9-453F-B6C2-E90881BC19AD}"/>
              </a:ext>
            </a:extLst>
          </p:cNvPr>
          <p:cNvSpPr/>
          <p:nvPr/>
        </p:nvSpPr>
        <p:spPr>
          <a:xfrm>
            <a:off x="6195608" y="2266193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1709B-068B-4B7F-97F1-B3BF90BBB7DA}"/>
              </a:ext>
            </a:extLst>
          </p:cNvPr>
          <p:cNvSpPr/>
          <p:nvPr/>
        </p:nvSpPr>
        <p:spPr>
          <a:xfrm>
            <a:off x="6195608" y="3824025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555C4-AE20-4C44-97BA-DDEE2E3D86CC}"/>
              </a:ext>
            </a:extLst>
          </p:cNvPr>
          <p:cNvCxnSpPr>
            <a:cxnSpLocks/>
            <a:stCxn id="23" idx="6"/>
            <a:endCxn id="15" idx="2"/>
          </p:cNvCxnSpPr>
          <p:nvPr/>
        </p:nvCxnSpPr>
        <p:spPr>
          <a:xfrm>
            <a:off x="6469928" y="2403353"/>
            <a:ext cx="969244" cy="6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41AACB-E61A-4B6E-89C1-719D82D51509}"/>
              </a:ext>
            </a:extLst>
          </p:cNvPr>
          <p:cNvCxnSpPr>
            <a:cxnSpLocks/>
            <a:stCxn id="23" idx="5"/>
            <a:endCxn id="18" idx="1"/>
          </p:cNvCxnSpPr>
          <p:nvPr/>
        </p:nvCxnSpPr>
        <p:spPr>
          <a:xfrm>
            <a:off x="6429755" y="2500340"/>
            <a:ext cx="775270" cy="12838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E5F83-2D8B-4A8B-9A0C-3EBEDCF2670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>
          <a:xfrm>
            <a:off x="6469928" y="3961185"/>
            <a:ext cx="181291" cy="38450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34916E-8E13-4137-B93F-B6E319F39D45}"/>
              </a:ext>
            </a:extLst>
          </p:cNvPr>
          <p:cNvCxnSpPr>
            <a:cxnSpLocks/>
            <a:stCxn id="24" idx="7"/>
            <a:endCxn id="18" idx="2"/>
          </p:cNvCxnSpPr>
          <p:nvPr/>
        </p:nvCxnSpPr>
        <p:spPr>
          <a:xfrm>
            <a:off x="6429755" y="3864198"/>
            <a:ext cx="735097" cy="169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918515-3B3D-4A00-AF68-E5FAB21F83A2}"/>
              </a:ext>
            </a:extLst>
          </p:cNvPr>
          <p:cNvCxnSpPr>
            <a:cxnSpLocks/>
            <a:stCxn id="20" idx="6"/>
            <a:endCxn id="14" idx="4"/>
          </p:cNvCxnSpPr>
          <p:nvPr/>
        </p:nvCxnSpPr>
        <p:spPr>
          <a:xfrm flipV="1">
            <a:off x="6925539" y="3720300"/>
            <a:ext cx="1510942" cy="6253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7EA53-FC86-460A-91FB-7765D1F8285B}"/>
              </a:ext>
            </a:extLst>
          </p:cNvPr>
          <p:cNvCxnSpPr/>
          <p:nvPr/>
        </p:nvCxnSpPr>
        <p:spPr>
          <a:xfrm flipV="1">
            <a:off x="2403335" y="2500340"/>
            <a:ext cx="0" cy="985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7B4E8F-1B18-48C5-AEAE-97A21700BD62}"/>
              </a:ext>
            </a:extLst>
          </p:cNvPr>
          <p:cNvCxnSpPr>
            <a:cxnSpLocks/>
          </p:cNvCxnSpPr>
          <p:nvPr/>
        </p:nvCxnSpPr>
        <p:spPr>
          <a:xfrm flipH="1">
            <a:off x="671639" y="2500340"/>
            <a:ext cx="1731696" cy="42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CF1D45-794F-4FB3-895B-ECB733BF9FB5}"/>
              </a:ext>
            </a:extLst>
          </p:cNvPr>
          <p:cNvCxnSpPr>
            <a:cxnSpLocks/>
          </p:cNvCxnSpPr>
          <p:nvPr/>
        </p:nvCxnSpPr>
        <p:spPr>
          <a:xfrm>
            <a:off x="824039" y="2929318"/>
            <a:ext cx="38612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AF0FB5-38F5-4AD2-8D1D-C64DC5779551}"/>
              </a:ext>
            </a:extLst>
          </p:cNvPr>
          <p:cNvCxnSpPr>
            <a:cxnSpLocks/>
          </p:cNvCxnSpPr>
          <p:nvPr/>
        </p:nvCxnSpPr>
        <p:spPr>
          <a:xfrm>
            <a:off x="710751" y="3686584"/>
            <a:ext cx="15064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96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gives the process to check for the general X</a:t>
            </a:r>
            <a:r>
              <a:rPr lang="en-US" dirty="0">
                <a:sym typeface="Wingdings" panose="05000000000000000000" pitchFamily="2" charset="2"/>
              </a:rPr>
              <a:t>AN transition. Namely, take the N column, transpose, and add it row-wise to entire cost matrix. If the minimum column is always A, then XAN is always the best 2-edge transition from everything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/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A-&gt;N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MA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6AA98100-1E67-458A-B965-A235D2345414}"/>
              </a:ext>
            </a:extLst>
          </p:cNvPr>
          <p:cNvSpPr/>
          <p:nvPr/>
        </p:nvSpPr>
        <p:spPr>
          <a:xfrm>
            <a:off x="7479345" y="307320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E0EF8B-01DC-4DE6-836C-C87505B18D00}"/>
              </a:ext>
            </a:extLst>
          </p:cNvPr>
          <p:cNvSpPr/>
          <p:nvPr/>
        </p:nvSpPr>
        <p:spPr>
          <a:xfrm>
            <a:off x="8299321" y="344598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CF8205-8EB1-43FF-9B47-79E5123E2EEC}"/>
              </a:ext>
            </a:extLst>
          </p:cNvPr>
          <p:cNvSpPr/>
          <p:nvPr/>
        </p:nvSpPr>
        <p:spPr>
          <a:xfrm>
            <a:off x="7439172" y="2266857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EE6E33-F843-4BD7-94B5-2E7251165157}"/>
              </a:ext>
            </a:extLst>
          </p:cNvPr>
          <p:cNvCxnSpPr>
            <a:stCxn id="11" idx="5"/>
            <a:endCxn id="14" idx="2"/>
          </p:cNvCxnSpPr>
          <p:nvPr/>
        </p:nvCxnSpPr>
        <p:spPr>
          <a:xfrm>
            <a:off x="7713492" y="330734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37F010-17F0-43A8-9887-C54109EA55C2}"/>
              </a:ext>
            </a:extLst>
          </p:cNvPr>
          <p:cNvCxnSpPr>
            <a:cxnSpLocks/>
            <a:stCxn id="23" idx="5"/>
            <a:endCxn id="11" idx="1"/>
          </p:cNvCxnSpPr>
          <p:nvPr/>
        </p:nvCxnSpPr>
        <p:spPr>
          <a:xfrm>
            <a:off x="6429755" y="2500340"/>
            <a:ext cx="1089763" cy="613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AEFCE7-2DC5-4A76-B524-059B517310D5}"/>
              </a:ext>
            </a:extLst>
          </p:cNvPr>
          <p:cNvSpPr/>
          <p:nvPr/>
        </p:nvSpPr>
        <p:spPr>
          <a:xfrm>
            <a:off x="7164852" y="3743982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A15EC-031C-4E25-A19E-030A4932DEA4}"/>
              </a:ext>
            </a:extLst>
          </p:cNvPr>
          <p:cNvCxnSpPr>
            <a:cxnSpLocks/>
            <a:stCxn id="24" idx="7"/>
            <a:endCxn id="11" idx="3"/>
          </p:cNvCxnSpPr>
          <p:nvPr/>
        </p:nvCxnSpPr>
        <p:spPr>
          <a:xfrm flipV="1">
            <a:off x="6429755" y="3307348"/>
            <a:ext cx="1089763" cy="556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5E578C8-E9D4-45A5-AF1F-EB43B213C404}"/>
              </a:ext>
            </a:extLst>
          </p:cNvPr>
          <p:cNvSpPr/>
          <p:nvPr/>
        </p:nvSpPr>
        <p:spPr>
          <a:xfrm>
            <a:off x="6651219" y="4208529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EB09D-5D5F-489B-9954-7855C127A72D}"/>
              </a:ext>
            </a:extLst>
          </p:cNvPr>
          <p:cNvCxnSpPr>
            <a:cxnSpLocks/>
            <a:stCxn id="15" idx="4"/>
            <a:endCxn id="14" idx="1"/>
          </p:cNvCxnSpPr>
          <p:nvPr/>
        </p:nvCxnSpPr>
        <p:spPr>
          <a:xfrm>
            <a:off x="7576332" y="2541177"/>
            <a:ext cx="763162" cy="9449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AE45F-94C5-4D5C-95E8-CEE8DF8036E8}"/>
              </a:ext>
            </a:extLst>
          </p:cNvPr>
          <p:cNvCxnSpPr>
            <a:cxnSpLocks/>
            <a:stCxn id="18" idx="6"/>
            <a:endCxn id="14" idx="3"/>
          </p:cNvCxnSpPr>
          <p:nvPr/>
        </p:nvCxnSpPr>
        <p:spPr>
          <a:xfrm flipV="1">
            <a:off x="7439172" y="3680127"/>
            <a:ext cx="900322" cy="2010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518A6A-E7A9-453F-B6C2-E90881BC19AD}"/>
              </a:ext>
            </a:extLst>
          </p:cNvPr>
          <p:cNvSpPr/>
          <p:nvPr/>
        </p:nvSpPr>
        <p:spPr>
          <a:xfrm>
            <a:off x="6195608" y="2266193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1709B-068B-4B7F-97F1-B3BF90BBB7DA}"/>
              </a:ext>
            </a:extLst>
          </p:cNvPr>
          <p:cNvSpPr/>
          <p:nvPr/>
        </p:nvSpPr>
        <p:spPr>
          <a:xfrm>
            <a:off x="6195608" y="3824025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555C4-AE20-4C44-97BA-DDEE2E3D86CC}"/>
              </a:ext>
            </a:extLst>
          </p:cNvPr>
          <p:cNvCxnSpPr>
            <a:cxnSpLocks/>
            <a:stCxn id="23" idx="6"/>
            <a:endCxn id="15" idx="2"/>
          </p:cNvCxnSpPr>
          <p:nvPr/>
        </p:nvCxnSpPr>
        <p:spPr>
          <a:xfrm>
            <a:off x="6469928" y="2403353"/>
            <a:ext cx="969244" cy="66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41AACB-E61A-4B6E-89C1-719D82D51509}"/>
              </a:ext>
            </a:extLst>
          </p:cNvPr>
          <p:cNvCxnSpPr>
            <a:cxnSpLocks/>
            <a:stCxn id="23" idx="5"/>
            <a:endCxn id="18" idx="1"/>
          </p:cNvCxnSpPr>
          <p:nvPr/>
        </p:nvCxnSpPr>
        <p:spPr>
          <a:xfrm>
            <a:off x="6429755" y="2500340"/>
            <a:ext cx="775270" cy="128381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E5F83-2D8B-4A8B-9A0C-3EBEDCF2670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>
          <a:xfrm>
            <a:off x="6469928" y="3961185"/>
            <a:ext cx="181291" cy="38450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34916E-8E13-4137-B93F-B6E319F39D45}"/>
              </a:ext>
            </a:extLst>
          </p:cNvPr>
          <p:cNvCxnSpPr>
            <a:cxnSpLocks/>
            <a:stCxn id="24" idx="7"/>
            <a:endCxn id="18" idx="2"/>
          </p:cNvCxnSpPr>
          <p:nvPr/>
        </p:nvCxnSpPr>
        <p:spPr>
          <a:xfrm>
            <a:off x="6429755" y="3864198"/>
            <a:ext cx="735097" cy="169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918515-3B3D-4A00-AF68-E5FAB21F83A2}"/>
              </a:ext>
            </a:extLst>
          </p:cNvPr>
          <p:cNvCxnSpPr>
            <a:cxnSpLocks/>
            <a:stCxn id="20" idx="6"/>
            <a:endCxn id="14" idx="4"/>
          </p:cNvCxnSpPr>
          <p:nvPr/>
        </p:nvCxnSpPr>
        <p:spPr>
          <a:xfrm flipV="1">
            <a:off x="6925539" y="3720300"/>
            <a:ext cx="1510942" cy="6253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67EA53-FC86-460A-91FB-7765D1F8285B}"/>
              </a:ext>
            </a:extLst>
          </p:cNvPr>
          <p:cNvCxnSpPr/>
          <p:nvPr/>
        </p:nvCxnSpPr>
        <p:spPr>
          <a:xfrm flipV="1">
            <a:off x="2403335" y="2500340"/>
            <a:ext cx="0" cy="985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7B4E8F-1B18-48C5-AEAE-97A21700BD62}"/>
              </a:ext>
            </a:extLst>
          </p:cNvPr>
          <p:cNvCxnSpPr>
            <a:cxnSpLocks/>
          </p:cNvCxnSpPr>
          <p:nvPr/>
        </p:nvCxnSpPr>
        <p:spPr>
          <a:xfrm flipH="1">
            <a:off x="671639" y="2500340"/>
            <a:ext cx="1731696" cy="42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CF1D45-794F-4FB3-895B-ECB733BF9FB5}"/>
              </a:ext>
            </a:extLst>
          </p:cNvPr>
          <p:cNvCxnSpPr>
            <a:cxnSpLocks/>
          </p:cNvCxnSpPr>
          <p:nvPr/>
        </p:nvCxnSpPr>
        <p:spPr>
          <a:xfrm>
            <a:off x="824039" y="2929318"/>
            <a:ext cx="38612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AF0FB5-38F5-4AD2-8D1D-C64DC5779551}"/>
              </a:ext>
            </a:extLst>
          </p:cNvPr>
          <p:cNvCxnSpPr>
            <a:cxnSpLocks/>
          </p:cNvCxnSpPr>
          <p:nvPr/>
        </p:nvCxnSpPr>
        <p:spPr>
          <a:xfrm>
            <a:off x="710751" y="3686584"/>
            <a:ext cx="15064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5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B0E4C-BA09-47CA-9824-3A5F5E64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to 7 to 4 transition test. ALMOST all transitions satisfy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4515-B551-4B4C-8540-CF2A71B4B12B}"/>
              </a:ext>
            </a:extLst>
          </p:cNvPr>
          <p:cNvSpPr txBox="1"/>
          <p:nvPr/>
        </p:nvSpPr>
        <p:spPr>
          <a:xfrm>
            <a:off x="202302" y="265093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costsFromTo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-1.0000   24.0684   30.0209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18.9170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31.4222   33.7447   19.1321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7.2562   -1.0000    9.4509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22.0770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16.2501   28.1331   23.0112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22.3262   17.4011   -1.0000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39.1600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14.6604   33.1916   40.1173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9.1356   11.0832   15.5267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-1.0000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17.9549   14.5215    7.6070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31.1272   29.4434   31.0481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23.9177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-1.0000   15.5548   26.6661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19.6909   13.2717   14.5390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29.0153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9.4307   -1.0000   33.3240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11.3292   12.5980   16.5175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1.5768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19.6550   14.0527   -1.0000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F31EF-392A-49E9-8704-83801EB11C89}"/>
              </a:ext>
            </a:extLst>
          </p:cNvPr>
          <p:cNvSpPr txBox="1"/>
          <p:nvPr/>
        </p:nvSpPr>
        <p:spPr>
          <a:xfrm>
            <a:off x="265689" y="2432410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NcolPlusMatrix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46.1454   69.1809       Inf   55.3400   62.7600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20.7089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26.1732       Inf   48.6110       Inf   40.1678   57.1483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24.5880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41.2432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39.4782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38.5781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62.2068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41.6941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28.0526   33.1603   54.6867       Inf   41.8726   43.5367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9.1839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50.0442   51.5204   70.2081       Inf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44.5701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28.2429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38.6079   35.3487   53.6991       Inf   33.3484       Inf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34.9008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30.2462   34.6750   55.6775       Inf   43.5727   43.0679   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373290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6DD4E72-14C4-44EC-BA7E-2683A112822E}"/>
              </a:ext>
            </a:extLst>
          </p:cNvPr>
          <p:cNvSpPr txBox="1">
            <a:spLocks/>
          </p:cNvSpPr>
          <p:nvPr/>
        </p:nvSpPr>
        <p:spPr>
          <a:xfrm>
            <a:off x="2288236" y="2036274"/>
            <a:ext cx="4567527" cy="419447"/>
          </a:xfrm>
          <a:prstGeom prst="rect">
            <a:avLst/>
          </a:prstGeom>
        </p:spPr>
        <p:txBody>
          <a:bodyPr/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Directed Graph Edge Elimination</a:t>
            </a:r>
          </a:p>
        </p:txBody>
      </p:sp>
    </p:spTree>
    <p:extLst>
      <p:ext uri="{BB962C8B-B14F-4D97-AF65-F5344CB8AC3E}">
        <p14:creationId xmlns:p14="http://schemas.microsoft.com/office/powerpoint/2010/main" val="151975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B0E4C-BA09-47CA-9824-3A5F5E64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one that does not, it suggest that 3</a:t>
            </a:r>
            <a:r>
              <a:rPr lang="en-US" dirty="0">
                <a:sym typeface="Wingdings" panose="05000000000000000000" pitchFamily="2" charset="2"/>
              </a:rPr>
              <a:t>74 is not as good as 354 or 324. Of note, this option is VERY close to the max (within 5%) and the max value is very high relative to others (indeed, highest).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F31EF-392A-49E9-8704-83801EB11C89}"/>
              </a:ext>
            </a:extLst>
          </p:cNvPr>
          <p:cNvSpPr txBox="1"/>
          <p:nvPr/>
        </p:nvSpPr>
        <p:spPr>
          <a:xfrm>
            <a:off x="265689" y="2432410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NcolPlusMatrix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46.1454   69.1809       Inf   55.3400   62.7600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20.7089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26.1732       Inf   48.6110       Inf   40.1678   57.1483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24.5880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41.2432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39.4782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38.5781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62.2068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41.6941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28.0526   33.1603   54.6867       Inf   41.8726   43.5367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9.1839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50.0442   51.5204   70.2081       Inf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44.5701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28.2429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38.6079   35.3487   53.6991       Inf   33.3484       Inf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34.9008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30.2462   34.6750   55.6775       Inf   43.5727   43.0679   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369007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F450C5-6847-4532-87E5-06ECE425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529258"/>
            <a:ext cx="3457411" cy="2246310"/>
          </a:xfrm>
        </p:spPr>
        <p:txBody>
          <a:bodyPr/>
          <a:lstStyle/>
          <a:p>
            <a:pPr marL="300038" lvl="1" indent="0">
              <a:buNone/>
            </a:pPr>
            <a:r>
              <a:rPr lang="en-US" dirty="0"/>
              <a:t>FINAL RESULTS:</a:t>
            </a:r>
          </a:p>
          <a:p>
            <a:pPr marL="300038" lvl="1" indent="0">
              <a:buNone/>
            </a:pPr>
            <a:r>
              <a:rPr lang="en-US" dirty="0"/>
              <a:t>Number of cities (goals, no start): 6</a:t>
            </a:r>
          </a:p>
          <a:p>
            <a:pPr marL="300038" lvl="1" indent="0">
              <a:buNone/>
            </a:pPr>
            <a:r>
              <a:rPr lang="en-US" dirty="0"/>
              <a:t>Wall time: 0.057 seconds</a:t>
            </a:r>
          </a:p>
          <a:p>
            <a:pPr marL="300038" lvl="1" indent="0">
              <a:buNone/>
            </a:pPr>
            <a:r>
              <a:rPr lang="en-US" dirty="0"/>
              <a:t>Solution sequence: 	1 7 4 3 5 6 2 1 </a:t>
            </a:r>
          </a:p>
          <a:p>
            <a:pPr marL="300038" lvl="1" indent="0">
              <a:buNone/>
            </a:pPr>
            <a:r>
              <a:rPr lang="en-US" dirty="0"/>
              <a:t>Number of main loop iterations: 222</a:t>
            </a:r>
          </a:p>
          <a:p>
            <a:pPr marL="300038" lvl="1" indent="0">
              <a:buNone/>
            </a:pPr>
            <a:r>
              <a:rPr lang="en-US" dirty="0"/>
              <a:t>Number of staged tests checked: 482</a:t>
            </a:r>
          </a:p>
          <a:p>
            <a:pPr marL="300038" lvl="1" indent="0">
              <a:buNone/>
            </a:pPr>
            <a:r>
              <a:rPr lang="en-US" dirty="0"/>
              <a:t>Number of staged tests: 484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E82-2EAC-4428-BDD8-34AAFDB0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if we could have predicted the solution!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C94F9-7E8A-42B1-9491-CDD311C7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731" y="9680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F75EDF-9635-4440-988C-81AAF6A73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88526" y="755821"/>
            <a:ext cx="4998720" cy="37490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6A636D-CFA0-41BA-B1C2-85621581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toolbox can handle generation of both simple and complex visibility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691B-D387-4854-9D87-9BCB34E4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794" y="755821"/>
            <a:ext cx="4842477" cy="36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3" y="85027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3" y="851034"/>
            <a:ext cx="5334000" cy="3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30" y="650914"/>
            <a:ext cx="5334000" cy="39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9E0C-9C94-4B9A-9007-971EFABC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medial axis graph is created by triangulating the free space to find the path in the middle of two obstacles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A0A4-13B8-4F3B-BA3F-7B328EDB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5" y="1027612"/>
            <a:ext cx="4389120" cy="3291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6010C-1A86-4EA6-B004-50778CAC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7612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A7053-339E-4F4E-B38F-F8EDC872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axis graphs have significantly fewer nodes than visibility graphs, making them good for use in denser obstacle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6141-C6C1-464B-96B8-848D9423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17" y="1058634"/>
            <a:ext cx="4765766" cy="35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6DD4E72-14C4-44EC-BA7E-2683A112822E}"/>
              </a:ext>
            </a:extLst>
          </p:cNvPr>
          <p:cNvSpPr txBox="1">
            <a:spLocks/>
          </p:cNvSpPr>
          <p:nvPr/>
        </p:nvSpPr>
        <p:spPr>
          <a:xfrm>
            <a:off x="2425456" y="2053691"/>
            <a:ext cx="4253250" cy="419447"/>
          </a:xfrm>
          <a:prstGeom prst="rect">
            <a:avLst/>
          </a:prstGeom>
        </p:spPr>
        <p:txBody>
          <a:bodyPr/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Path Planning Tools</a:t>
            </a:r>
          </a:p>
        </p:txBody>
      </p:sp>
    </p:spTree>
    <p:extLst>
      <p:ext uri="{BB962C8B-B14F-4D97-AF65-F5344CB8AC3E}">
        <p14:creationId xmlns:p14="http://schemas.microsoft.com/office/powerpoint/2010/main" val="363244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F75EDF-9635-4440-988C-81AAF6A73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1764" y="755821"/>
            <a:ext cx="4992244" cy="37490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6A636D-CFA0-41BA-B1C2-85621581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path planning on generated visibility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691B-D387-4854-9D87-9BCB34E4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57" y="755821"/>
            <a:ext cx="4836202" cy="36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case of 2 edges, from N to B, we have the following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D053-EEA1-48BA-AA63-3DCE5C99C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262358"/>
            <a:ext cx="8895522" cy="3508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know if cost A</a:t>
            </a:r>
            <a:r>
              <a:rPr lang="en-US" dirty="0">
                <a:sym typeface="Wingdings" panose="05000000000000000000" pitchFamily="2" charset="2"/>
              </a:rPr>
              <a:t>N is zero, then N merges into A and N effectively merges into A, creating a merged point, A’. The question is: what if costs AN are small, but non-zero? Under what conditions can we merge A and N into one point, A’?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3286714" y="3138456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4572000" y="3743982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5909340" y="2864136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3520861" y="3372603"/>
            <a:ext cx="1051139" cy="508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4806147" y="3098283"/>
            <a:ext cx="1143366" cy="68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5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750F7-6CE8-4BB6-8A9D-ED49FCD9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3d version of the A* planner can work in </a:t>
            </a:r>
            <a:r>
              <a:rPr lang="en-US" dirty="0" err="1"/>
              <a:t>timespace</a:t>
            </a:r>
            <a:r>
              <a:rPr lang="en-US" dirty="0"/>
              <a:t> to intercept a goal on a 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E7756-F063-46C6-B93A-50200D6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30" y="895350"/>
            <a:ext cx="44704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F0095-97B2-4493-B0EB-BA097F43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1" y="1254034"/>
            <a:ext cx="3992155" cy="29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BD9F5F-63D1-4EA5-9147-4365602D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Planner behavior can be modified by changing what the cost function penalizes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D17C3-215E-485F-8688-99236F24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73" y="1144437"/>
            <a:ext cx="4521927" cy="339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E8754-DAF2-404C-8611-85F10EA2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5" y="1166481"/>
            <a:ext cx="4463144" cy="334735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51D44E2-DBA4-4303-AB10-D9FDAEEC3CC8}"/>
              </a:ext>
            </a:extLst>
          </p:cNvPr>
          <p:cNvSpPr/>
          <p:nvPr/>
        </p:nvSpPr>
        <p:spPr>
          <a:xfrm>
            <a:off x="5239154" y="1410260"/>
            <a:ext cx="3068823" cy="55735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9F7CE4-6E41-4B69-9742-B048D49160D0}"/>
              </a:ext>
            </a:extLst>
          </p:cNvPr>
          <p:cNvSpPr/>
          <p:nvPr/>
        </p:nvSpPr>
        <p:spPr>
          <a:xfrm>
            <a:off x="1131665" y="2252780"/>
            <a:ext cx="2238552" cy="10042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DF416-D265-4C86-9CD7-B33AF6893584}"/>
              </a:ext>
            </a:extLst>
          </p:cNvPr>
          <p:cNvSpPr txBox="1"/>
          <p:nvPr/>
        </p:nvSpPr>
        <p:spPr>
          <a:xfrm>
            <a:off x="713652" y="4552561"/>
            <a:ext cx="3257457" cy="3222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1400" dirty="0"/>
              <a:t>shorter path segments in narrow corridors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12F16-8A79-47AB-BA58-DBF4FB037C64}"/>
              </a:ext>
            </a:extLst>
          </p:cNvPr>
          <p:cNvSpPr txBox="1"/>
          <p:nvPr/>
        </p:nvSpPr>
        <p:spPr>
          <a:xfrm>
            <a:off x="5172893" y="4563602"/>
            <a:ext cx="3257457" cy="3222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1400" dirty="0"/>
              <a:t>longer path segments in more open areas</a:t>
            </a:r>
          </a:p>
        </p:txBody>
      </p:sp>
    </p:spTree>
    <p:extLst>
      <p:ext uri="{BB962C8B-B14F-4D97-AF65-F5344CB8AC3E}">
        <p14:creationId xmlns:p14="http://schemas.microsoft.com/office/powerpoint/2010/main" val="401209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E8754-DAF2-404C-8611-85F10EA2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31" y="1052153"/>
            <a:ext cx="4822692" cy="36156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BD9F5F-63D1-4EA5-9147-4365602D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Planner behavior can be modified by changing what the cost function penalizes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D17C3-215E-485F-8688-99236F24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503" y="1052153"/>
            <a:ext cx="4822692" cy="36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50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1C91E-5E7B-4ABB-91C4-EEDCBF51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73364"/>
            <a:ext cx="7518953" cy="419447"/>
          </a:xfrm>
        </p:spPr>
        <p:txBody>
          <a:bodyPr/>
          <a:lstStyle/>
          <a:p>
            <a:r>
              <a:rPr lang="en-US" dirty="0"/>
              <a:t>The length cost ratio estimates length navigation cost in a map without actually planning a path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3402F-68A9-4BD0-93AD-2DB504AB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208" y="933928"/>
            <a:ext cx="4663495" cy="3577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CEDFD-BB84-489F-AF32-6F53D3C1D7DA}"/>
                  </a:ext>
                </a:extLst>
              </p:cNvPr>
              <p:cNvSpPr txBox="1"/>
              <p:nvPr/>
            </p:nvSpPr>
            <p:spPr>
              <a:xfrm>
                <a:off x="1328056" y="793755"/>
                <a:ext cx="1624149" cy="157955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CEDFD-BB84-489F-AF32-6F53D3C1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6" y="793755"/>
                <a:ext cx="1624149" cy="1579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EADF4-3D40-492B-9364-832A8EB7FA1A}"/>
                  </a:ext>
                </a:extLst>
              </p:cNvPr>
              <p:cNvSpPr txBox="1"/>
              <p:nvPr/>
            </p:nvSpPr>
            <p:spPr>
              <a:xfrm>
                <a:off x="259011" y="2350757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EADF4-3D40-492B-9364-832A8EB7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11" y="2350757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0550AE-D418-429B-9CCF-2DC50FB450BF}"/>
                  </a:ext>
                </a:extLst>
              </p:cNvPr>
              <p:cNvSpPr txBox="1"/>
              <p:nvPr/>
            </p:nvSpPr>
            <p:spPr>
              <a:xfrm>
                <a:off x="259011" y="317533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0550AE-D418-429B-9CCF-2DC50FB4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11" y="317533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C964B1-17AC-444A-A2FE-806C8980F641}"/>
              </a:ext>
            </a:extLst>
          </p:cNvPr>
          <p:cNvSpPr txBox="1"/>
          <p:nvPr/>
        </p:nvSpPr>
        <p:spPr>
          <a:xfrm>
            <a:off x="870856" y="317533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dirty="0"/>
              <a:t>-  distance from start to 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87D3F-3E65-48C1-BA65-6F9C3232F69C}"/>
              </a:ext>
            </a:extLst>
          </p:cNvPr>
          <p:cNvSpPr txBox="1"/>
          <p:nvPr/>
        </p:nvSpPr>
        <p:spPr>
          <a:xfrm>
            <a:off x="870856" y="26139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Estimated total path length </a:t>
            </a:r>
          </a:p>
          <a:p>
            <a:r>
              <a:rPr lang="en-US" dirty="0"/>
              <a:t>      from start to goal</a:t>
            </a:r>
          </a:p>
        </p:txBody>
      </p:sp>
    </p:spTree>
    <p:extLst>
      <p:ext uri="{BB962C8B-B14F-4D97-AF65-F5344CB8AC3E}">
        <p14:creationId xmlns:p14="http://schemas.microsoft.com/office/powerpoint/2010/main" val="124950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1C91E-5E7B-4ABB-91C4-EEDCBF51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Wind field representation to be incorporated into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168DA-2DCE-4627-9AD9-B77E298F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07" y="987346"/>
            <a:ext cx="4225077" cy="3168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6A6F6-3097-4704-AA9B-93A11670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662"/>
            <a:ext cx="5522654" cy="2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B6E5CAC9-1C93-AF48-BDAD-CB8A2CEE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07" y="4187524"/>
            <a:ext cx="3322460" cy="86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37072-E30B-DE4A-8E54-03A65E6ED9A9}"/>
              </a:ext>
            </a:extLst>
          </p:cNvPr>
          <p:cNvSpPr txBox="1">
            <a:spLocks/>
          </p:cNvSpPr>
          <p:nvPr/>
        </p:nvSpPr>
        <p:spPr>
          <a:xfrm>
            <a:off x="1485900" y="246333"/>
            <a:ext cx="6172200" cy="76088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300">
                <a:solidFill>
                  <a:srgbClr val="0654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27E122-FD01-B740-95D8-7B141FDEC3AA}"/>
              </a:ext>
            </a:extLst>
          </p:cNvPr>
          <p:cNvGrpSpPr/>
          <p:nvPr/>
        </p:nvGrpSpPr>
        <p:grpSpPr>
          <a:xfrm>
            <a:off x="5025169" y="4224137"/>
            <a:ext cx="2117786" cy="899197"/>
            <a:chOff x="5152484" y="5404150"/>
            <a:chExt cx="2823714" cy="1198929"/>
          </a:xfrm>
        </p:grpSpPr>
        <p:pic>
          <p:nvPicPr>
            <p:cNvPr id="4" name="Content Placeholder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CB84A2C-E1B0-364B-B585-62E66E9F6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92" t="5414" r="6345" b="6407"/>
            <a:stretch/>
          </p:blipFill>
          <p:spPr>
            <a:xfrm>
              <a:off x="6105619" y="5404150"/>
              <a:ext cx="875663" cy="8758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3DD18B-B28A-D74A-B0EC-4F7F783C83F8}"/>
                </a:ext>
              </a:extLst>
            </p:cNvPr>
            <p:cNvSpPr txBox="1"/>
            <p:nvPr/>
          </p:nvSpPr>
          <p:spPr>
            <a:xfrm>
              <a:off x="5152484" y="6081136"/>
              <a:ext cx="2823714" cy="521943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ctr"/>
              <a:r>
                <a:rPr lang="en-US" sz="1500" err="1"/>
                <a:t>sites.psu.edu</a:t>
              </a:r>
              <a:r>
                <a:rPr lang="en-US" sz="1500"/>
                <a:t>/</a:t>
              </a:r>
              <a:r>
                <a:rPr lang="en-US" sz="1500" err="1"/>
                <a:t>pangborn</a:t>
              </a: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69675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654B9-B12E-BD4A-9D27-50AD2207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441C31-05E9-E14E-A912-589C4B45F8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81BDE-11AD-EF42-B8AC-85CE1AC5112A}"/>
              </a:ext>
            </a:extLst>
          </p:cNvPr>
          <p:cNvGrpSpPr/>
          <p:nvPr/>
        </p:nvGrpSpPr>
        <p:grpSpPr>
          <a:xfrm>
            <a:off x="4236438" y="1905628"/>
            <a:ext cx="3325957" cy="1811729"/>
            <a:chOff x="2313448" y="3124200"/>
            <a:chExt cx="4434609" cy="2415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EFAB0D-2DEA-9E42-8008-697F5DB971C2}"/>
                </a:ext>
              </a:extLst>
            </p:cNvPr>
            <p:cNvSpPr/>
            <p:nvPr/>
          </p:nvSpPr>
          <p:spPr>
            <a:xfrm>
              <a:off x="2313448" y="3492500"/>
              <a:ext cx="4434609" cy="2047338"/>
            </a:xfrm>
            <a:prstGeom prst="rect">
              <a:avLst/>
            </a:prstGeom>
            <a:solidFill>
              <a:srgbClr val="E2E3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>
                  <a:solidFill>
                    <a:schemeClr val="tx1"/>
                  </a:solidFill>
                </a:rPr>
                <a:t>Highlight details here.</a:t>
              </a: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E58B69F1-B16E-A340-8B49-1B201860D7D2}"/>
                </a:ext>
              </a:extLst>
            </p:cNvPr>
            <p:cNvSpPr/>
            <p:nvPr/>
          </p:nvSpPr>
          <p:spPr>
            <a:xfrm>
              <a:off x="2313448" y="3124200"/>
              <a:ext cx="4434609" cy="368300"/>
            </a:xfrm>
            <a:prstGeom prst="round2SameRect">
              <a:avLst/>
            </a:prstGeom>
            <a:solidFill>
              <a:srgbClr val="0076D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/>
                <a:t>Place highlights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05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can be reframed: under what conditions will the connection A</a:t>
            </a:r>
            <a:r>
              <a:rPr lang="en-US" dirty="0">
                <a:sym typeface="Wingdings" panose="05000000000000000000" pitchFamily="2" charset="2"/>
              </a:rPr>
              <a:t>N always be the graph connection?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D053-EEA1-48BA-AA63-3DCE5C99C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262358"/>
            <a:ext cx="8895522" cy="3508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question really is: everywhere A or N appears, do they ALWAYS appear in sequence?</a:t>
            </a:r>
          </a:p>
          <a:p>
            <a:pPr marL="0" indent="0">
              <a:buNone/>
            </a:pPr>
            <a:r>
              <a:rPr lang="en-US" dirty="0"/>
              <a:t>Ideal, but not required: A</a:t>
            </a:r>
            <a:r>
              <a:rPr lang="en-US" dirty="0">
                <a:sym typeface="Wingdings" panose="05000000000000000000" pitchFamily="2" charset="2"/>
              </a:rPr>
              <a:t>NX is lower in cost than AX for all 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All exiting branches use same entrance:</a:t>
            </a:r>
            <a:br>
              <a:rPr lang="en-US" dirty="0"/>
            </a:br>
            <a:r>
              <a:rPr lang="en-US" dirty="0"/>
              <a:t>	Namely: A</a:t>
            </a:r>
            <a:r>
              <a:rPr lang="en-US" dirty="0">
                <a:sym typeface="Wingdings" panose="05000000000000000000" pitchFamily="2" charset="2"/>
              </a:rPr>
              <a:t>NX is lowest cost for all X, among different N values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All entering branches use same exit: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Namely: XAN is lowest cost for all X, among different X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3027769" y="3745359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4313055" y="4350885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5650395" y="3471039"/>
            <a:ext cx="274320" cy="274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3261916" y="3979506"/>
            <a:ext cx="1051139" cy="508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4547202" y="3705186"/>
            <a:ext cx="1143366" cy="68587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FD0D2A-574D-47F4-B3C0-D0F61C957B7A}"/>
              </a:ext>
            </a:extLst>
          </p:cNvPr>
          <p:cNvCxnSpPr>
            <a:cxnSpLocks/>
          </p:cNvCxnSpPr>
          <p:nvPr/>
        </p:nvCxnSpPr>
        <p:spPr>
          <a:xfrm flipV="1">
            <a:off x="1884403" y="3976157"/>
            <a:ext cx="1143366" cy="68587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DD0AC9-A3C8-45DF-8102-391EF3DEBDE9}"/>
              </a:ext>
            </a:extLst>
          </p:cNvPr>
          <p:cNvSpPr/>
          <p:nvPr/>
        </p:nvSpPr>
        <p:spPr>
          <a:xfrm>
            <a:off x="1610083" y="4524869"/>
            <a:ext cx="274320" cy="274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367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11BEC5-0996-490D-89D6-7B0DEBE8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8497469" cy="1111156"/>
          </a:xfrm>
        </p:spPr>
        <p:txBody>
          <a:bodyPr/>
          <a:lstStyle/>
          <a:p>
            <a:r>
              <a:rPr lang="en-US" dirty="0"/>
              <a:t>The following discussion is motivated by this example</a:t>
            </a:r>
            <a:br>
              <a:rPr lang="en-US" dirty="0"/>
            </a:br>
            <a:r>
              <a:rPr lang="en-US" dirty="0"/>
              <a:t>Note: this is test case 20001 in script_test_fcn_BoundedAStar_solveTSP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5D8E-23AD-493A-95C2-741CA09CE633}"/>
              </a:ext>
            </a:extLst>
          </p:cNvPr>
          <p:cNvSpPr txBox="1"/>
          <p:nvPr/>
        </p:nvSpPr>
        <p:spPr>
          <a:xfrm>
            <a:off x="202302" y="2975915"/>
            <a:ext cx="9006434" cy="20068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costsFromTo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-1.0000   24.0684   30.0209   18.9170   31.4222   33.7447   19.1321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7.2562   -1.0000    9.4509   22.0770   16.2501   28.1331   23.0112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22.3262   17.4011   -1.0000   39.1600   14.6604   33.1916   40.1173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9.1356   11.0832   15.5267   -1.0000   17.9549   14.5215    7.6070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31.1272   29.4434   31.0481   23.9177   -1.0000   15.5548   26.6661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19.6909   13.2717   14.5390   29.0153    9.4307   -1.0000   33.3240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11.3292   12.5980   16.5175 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1.5768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19.6550   14.0527   -1.0000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6D228-CEE3-47AD-A31E-D9FADF61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1" y="925299"/>
            <a:ext cx="2878066" cy="215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373AE-9C87-49B7-933A-3C78BBFD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7" y="925299"/>
            <a:ext cx="2878066" cy="21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38C6D-1406-4DE5-87E2-762F28059F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ECC93-C745-4A1D-9485-B876C5FC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7518953" cy="419447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>
                <a:sym typeface="Wingdings" panose="05000000000000000000" pitchFamily="2" charset="2"/>
              </a:rPr>
              <a:t>NX is lower in cost than AX for all 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7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9322-13E2-4363-ABA8-F2D74BEE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9" y="218436"/>
            <a:ext cx="6936986" cy="1100314"/>
          </a:xfrm>
        </p:spPr>
        <p:txBody>
          <a:bodyPr/>
          <a:lstStyle/>
          <a:p>
            <a:r>
              <a:rPr lang="en-US" dirty="0"/>
              <a:t>To test for: A</a:t>
            </a:r>
            <a:r>
              <a:rPr lang="en-US" dirty="0">
                <a:sym typeface="Wingdings" panose="05000000000000000000" pitchFamily="2" charset="2"/>
              </a:rPr>
              <a:t>NX is lower in cost than AX for all X, we calculate AN (scalar) and add it to the NX row. This is then the ANX. We then compare the 2 rows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AX and ANX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0B66FD-CAE1-4655-ADA0-183E5D94C8C8}"/>
              </a:ext>
            </a:extLst>
          </p:cNvPr>
          <p:cNvSpPr/>
          <p:nvPr/>
        </p:nvSpPr>
        <p:spPr>
          <a:xfrm>
            <a:off x="6114898" y="206181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CE58AB-3C20-4039-B8C4-F7364E3BBC9C}"/>
              </a:ext>
            </a:extLst>
          </p:cNvPr>
          <p:cNvSpPr/>
          <p:nvPr/>
        </p:nvSpPr>
        <p:spPr>
          <a:xfrm>
            <a:off x="6934874" y="2434590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CD71CD-2C15-4FD2-9860-53810EF11D31}"/>
              </a:ext>
            </a:extLst>
          </p:cNvPr>
          <p:cNvSpPr/>
          <p:nvPr/>
        </p:nvSpPr>
        <p:spPr>
          <a:xfrm>
            <a:off x="8272214" y="1554744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3DF6C6-4B37-44EB-BBAD-A534B1B6E36D}"/>
              </a:ext>
            </a:extLst>
          </p:cNvPr>
          <p:cNvCxnSpPr>
            <a:stCxn id="5" idx="5"/>
            <a:endCxn id="9" idx="2"/>
          </p:cNvCxnSpPr>
          <p:nvPr/>
        </p:nvCxnSpPr>
        <p:spPr>
          <a:xfrm>
            <a:off x="6349045" y="2295958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EEABBC-52D8-4C53-A8F2-C1FB0BACD2B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7169021" y="1788891"/>
            <a:ext cx="1143366" cy="68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0C404B-7CD2-4E92-87D6-16687D585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35869"/>
              </p:ext>
            </p:extLst>
          </p:nvPr>
        </p:nvGraphicFramePr>
        <p:xfrm>
          <a:off x="384273" y="2061811"/>
          <a:ext cx="52251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07533393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010854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9466116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0832511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180087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683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From \To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3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2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N-&gt;X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6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X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2391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42F399-F7B6-4EBB-ACDC-4124A2230481}"/>
              </a:ext>
            </a:extLst>
          </p:cNvPr>
          <p:cNvCxnSpPr>
            <a:cxnSpLocks/>
          </p:cNvCxnSpPr>
          <p:nvPr/>
        </p:nvCxnSpPr>
        <p:spPr>
          <a:xfrm>
            <a:off x="857756" y="2984612"/>
            <a:ext cx="3924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0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D8015-E8FD-474B-B602-BF69810BF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448474"/>
            <a:ext cx="8895522" cy="3322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they are very (very) close. </a:t>
            </a:r>
          </a:p>
          <a:p>
            <a:pPr marL="0" indent="0">
              <a:buNone/>
            </a:pPr>
            <a:r>
              <a:rPr lang="en-US" dirty="0"/>
              <a:t>NOTE: we need to examine how close is close enough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0DDB3-7309-4B71-BEEA-C632E2F2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</a:t>
            </a:r>
            <a:r>
              <a:rPr lang="en-US" dirty="0">
                <a:sym typeface="Wingdings" panose="05000000000000000000" pitchFamily="2" charset="2"/>
              </a:rPr>
              <a:t>NX to be lower in cost than AX 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th</a:t>
            </a:r>
            <a:r>
              <a:rPr lang="en-US" dirty="0"/>
              <a:t>e bottom row should be always less than the top. </a:t>
            </a:r>
            <a:br>
              <a:rPr lang="en-US" dirty="0"/>
            </a:br>
            <a:r>
              <a:rPr lang="en-US" dirty="0"/>
              <a:t>In this is example, this is NOT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D0D78-6328-4768-96AC-242DD33F50D8}"/>
              </a:ext>
            </a:extLst>
          </p:cNvPr>
          <p:cNvSpPr txBox="1"/>
          <p:nvPr/>
        </p:nvSpPr>
        <p:spPr>
          <a:xfrm>
            <a:off x="137566" y="3374378"/>
            <a:ext cx="9006434" cy="12398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fromNplusFromAtoN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11.3292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12.5980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16.5175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1.5768   19.6550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14.0527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10.7124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12.6601   17.1035       Inf   </a:t>
            </a:r>
            <a:r>
              <a:rPr lang="en-US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19.5318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16.0983    9.1839</a:t>
            </a:r>
            <a:endParaRPr lang="en-US" sz="1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6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ECC93-C745-4A1D-9485-B876C5FC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7518953" cy="419447"/>
          </a:xfrm>
        </p:spPr>
        <p:txBody>
          <a:bodyPr/>
          <a:lstStyle/>
          <a:p>
            <a:r>
              <a:rPr lang="en-US" dirty="0"/>
              <a:t>How to test if </a:t>
            </a:r>
            <a:br>
              <a:rPr lang="en-US" dirty="0"/>
            </a:br>
            <a:r>
              <a:rPr lang="en-US" dirty="0"/>
              <a:t>A</a:t>
            </a:r>
            <a:r>
              <a:rPr lang="en-US" dirty="0">
                <a:sym typeface="Wingdings" panose="05000000000000000000" pitchFamily="2" charset="2"/>
              </a:rPr>
              <a:t>NX is lowest cost for all X, among different N values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4F3F8A-805B-45EF-A34B-36917782200D}"/>
              </a:ext>
            </a:extLst>
          </p:cNvPr>
          <p:cNvSpPr/>
          <p:nvPr/>
        </p:nvSpPr>
        <p:spPr>
          <a:xfrm>
            <a:off x="2891161" y="2304572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1CFC0F-2BFD-44B3-99B0-FE7A6514CFDF}"/>
              </a:ext>
            </a:extLst>
          </p:cNvPr>
          <p:cNvSpPr/>
          <p:nvPr/>
        </p:nvSpPr>
        <p:spPr>
          <a:xfrm>
            <a:off x="3711137" y="2677351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3B3DBF-C3CD-4189-B920-6FC4C9BC7366}"/>
              </a:ext>
            </a:extLst>
          </p:cNvPr>
          <p:cNvSpPr/>
          <p:nvPr/>
        </p:nvSpPr>
        <p:spPr>
          <a:xfrm>
            <a:off x="5048477" y="1797505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4C6F3F-5B30-40A7-8FB1-76EEEF5E0DEE}"/>
              </a:ext>
            </a:extLst>
          </p:cNvPr>
          <p:cNvCxnSpPr>
            <a:stCxn id="4" idx="5"/>
            <a:endCxn id="5" idx="2"/>
          </p:cNvCxnSpPr>
          <p:nvPr/>
        </p:nvCxnSpPr>
        <p:spPr>
          <a:xfrm>
            <a:off x="3125308" y="2538719"/>
            <a:ext cx="585829" cy="275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8E7385-A1D5-42EE-AAD7-41384DF53322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945284" y="2031652"/>
            <a:ext cx="1143366" cy="68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8B830A5-E1BD-434E-9255-1CB290E1A3B7}"/>
              </a:ext>
            </a:extLst>
          </p:cNvPr>
          <p:cNvSpPr/>
          <p:nvPr/>
        </p:nvSpPr>
        <p:spPr>
          <a:xfrm>
            <a:off x="5048477" y="3282878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0F3FD-0BB0-419C-B461-6B04B73BFEEA}"/>
              </a:ext>
            </a:extLst>
          </p:cNvPr>
          <p:cNvCxnSpPr>
            <a:cxnSpLocks/>
            <a:stCxn id="5" idx="5"/>
            <a:endCxn id="9" idx="2"/>
          </p:cNvCxnSpPr>
          <p:nvPr/>
        </p:nvCxnSpPr>
        <p:spPr>
          <a:xfrm>
            <a:off x="3945284" y="2911498"/>
            <a:ext cx="1103193" cy="508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AF0271E-8EFA-4F14-B18E-7F134E6FD4BC}"/>
              </a:ext>
            </a:extLst>
          </p:cNvPr>
          <p:cNvSpPr/>
          <p:nvPr/>
        </p:nvSpPr>
        <p:spPr>
          <a:xfrm>
            <a:off x="4774157" y="3782827"/>
            <a:ext cx="274320" cy="274320"/>
          </a:xfrm>
          <a:prstGeom prst="ellipse">
            <a:avLst/>
          </a:prstGeom>
          <a:solidFill>
            <a:srgbClr val="007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A126E6-180E-4E8A-9B80-A67DAF5CA2EC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848297" y="2951671"/>
            <a:ext cx="963357" cy="85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FCF9B-215A-4D61-B268-312EB53FAB84}"/>
              </a:ext>
            </a:extLst>
          </p:cNvPr>
          <p:cNvCxnSpPr>
            <a:cxnSpLocks/>
          </p:cNvCxnSpPr>
          <p:nvPr/>
        </p:nvCxnSpPr>
        <p:spPr>
          <a:xfrm flipV="1">
            <a:off x="3125308" y="2031652"/>
            <a:ext cx="488725" cy="28464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D2206E-9E81-4859-9C3E-19B4164CA34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028321" y="2578892"/>
            <a:ext cx="341349" cy="93813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A3834EA-ADCF-4BEB-93ED-F2E5E7348CD2}"/>
              </a:ext>
            </a:extLst>
          </p:cNvPr>
          <p:cNvSpPr/>
          <p:nvPr/>
        </p:nvSpPr>
        <p:spPr>
          <a:xfrm>
            <a:off x="3629694" y="1894492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2B1F0F-C654-4055-98D5-30039222CF10}"/>
              </a:ext>
            </a:extLst>
          </p:cNvPr>
          <p:cNvSpPr/>
          <p:nvPr/>
        </p:nvSpPr>
        <p:spPr>
          <a:xfrm>
            <a:off x="3318406" y="3536887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-US" dirty="0"/>
              <a:t>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C854DB-2B12-4579-8FD0-DFEB65CFFAFE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3904014" y="1934665"/>
            <a:ext cx="1144463" cy="9698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18DAF0-C6A6-41DC-822D-D9B3203274FC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3863841" y="2128639"/>
            <a:ext cx="1224809" cy="119441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A41082-7547-4AA1-9042-DFCF0964FDD5}"/>
              </a:ext>
            </a:extLst>
          </p:cNvPr>
          <p:cNvCxnSpPr>
            <a:cxnSpLocks/>
            <a:stCxn id="23" idx="6"/>
            <a:endCxn id="11" idx="2"/>
          </p:cNvCxnSpPr>
          <p:nvPr/>
        </p:nvCxnSpPr>
        <p:spPr>
          <a:xfrm>
            <a:off x="3592726" y="3674047"/>
            <a:ext cx="1181431" cy="24594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CD2806-75A0-43F3-93AB-8DF207C015D6}"/>
              </a:ext>
            </a:extLst>
          </p:cNvPr>
          <p:cNvCxnSpPr>
            <a:cxnSpLocks/>
            <a:stCxn id="23" idx="7"/>
            <a:endCxn id="9" idx="2"/>
          </p:cNvCxnSpPr>
          <p:nvPr/>
        </p:nvCxnSpPr>
        <p:spPr>
          <a:xfrm flipV="1">
            <a:off x="3552553" y="3420038"/>
            <a:ext cx="1495924" cy="15702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32918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-2018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6D4"/>
        </a:solidFill>
        <a:ln>
          <a:noFill/>
        </a:ln>
        <a:effectLst/>
      </a:spPr>
      <a:bodyPr rtlCol="0" anchor="ctr"/>
      <a:lstStyle>
        <a:defPPr algn="l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13A7770DDFD64CB916D4962B642B8A" ma:contentTypeVersion="17" ma:contentTypeDescription="Create a new document." ma:contentTypeScope="" ma:versionID="35e23f343e53f7951ed9dd49d2b2e18a">
  <xsd:schema xmlns:xsd="http://www.w3.org/2001/XMLSchema" xmlns:xs="http://www.w3.org/2001/XMLSchema" xmlns:p="http://schemas.microsoft.com/office/2006/metadata/properties" xmlns:ns3="7e16978c-9c23-4e86-867b-965178bb8fea" xmlns:ns4="fb8c4bdd-5bfc-4a25-8d7c-b638b1edc27c" targetNamespace="http://schemas.microsoft.com/office/2006/metadata/properties" ma:root="true" ma:fieldsID="21f0be6c33257daf1de140c490328438" ns3:_="" ns4:_="">
    <xsd:import namespace="7e16978c-9c23-4e86-867b-965178bb8fea"/>
    <xsd:import namespace="fb8c4bdd-5bfc-4a25-8d7c-b638b1edc2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6978c-9c23-4e86-867b-965178bb8f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c4bdd-5bfc-4a25-8d7c-b638b1edc2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16978c-9c23-4e86-867b-965178bb8fe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33AA94-5458-4A7C-A353-314C77FD63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6978c-9c23-4e86-867b-965178bb8fea"/>
    <ds:schemaRef ds:uri="fb8c4bdd-5bfc-4a25-8d7c-b638b1edc2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34025-12AB-4F26-A4B3-93D29DFCA9B8}">
  <ds:schemaRefs>
    <ds:schemaRef ds:uri="fb8c4bdd-5bfc-4a25-8d7c-b638b1edc27c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7e16978c-9c23-4e86-867b-965178bb8fea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C6427AE-A623-4969-84C8-AA5CE8C4B5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 powerpoint template</Template>
  <TotalTime>3643</TotalTime>
  <Words>1795</Words>
  <Application>Microsoft Office PowerPoint</Application>
  <PresentationFormat>On-screen Show (16:9)</PresentationFormat>
  <Paragraphs>279</Paragraphs>
  <Slides>36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ＭＳ Ｐゴシック</vt:lpstr>
      <vt:lpstr>Arial</vt:lpstr>
      <vt:lpstr>Arial Rounded MT Bold</vt:lpstr>
      <vt:lpstr>Calibri</vt:lpstr>
      <vt:lpstr>Cambria</vt:lpstr>
      <vt:lpstr>Cambria Math</vt:lpstr>
      <vt:lpstr>Courier New</vt:lpstr>
      <vt:lpstr>Wingdings</vt:lpstr>
      <vt:lpstr>Engineering-2018-template</vt:lpstr>
      <vt:lpstr>TSP solution methods</vt:lpstr>
      <vt:lpstr>PowerPoint Presentation</vt:lpstr>
      <vt:lpstr>In the case of 2 edges, from N to B, we have the following configuration</vt:lpstr>
      <vt:lpstr>This can be reframed: under what conditions will the connection AN always be the graph connection?</vt:lpstr>
      <vt:lpstr>The following discussion is motivated by this example Note: this is test case 20001 in script_test_fcn_BoundedAStar_solveTSP </vt:lpstr>
      <vt:lpstr>ANX is lower in cost than AX for all X </vt:lpstr>
      <vt:lpstr>To test for: ANX is lower in cost than AX for all X, we calculate AN (scalar) and add it to the NX row. This is then the ANX. We then compare the 2 rows AX and ANX </vt:lpstr>
      <vt:lpstr>For ANX to be lower in cost than AX ,  the bottom row should be always less than the top.  In this is example, this is NOT true</vt:lpstr>
      <vt:lpstr>How to test if  ANX is lowest cost for all X, among different N values</vt:lpstr>
      <vt:lpstr>If we consider all AXB transitions, for all possible values of X, and if the minimum is always ANB, then this path is the optimal 2-edge transition from A to X to B</vt:lpstr>
      <vt:lpstr>The sum of the A row, transposed, with the B column in the cost matrix represents all transitions from A to B. The row minimum of this row/col sum will always be the X giving the best A to X to B transition.</vt:lpstr>
      <vt:lpstr>Now instead of B, we choose a different point, C. Again, we can check if ANC is minimum.  We can repeat over all X to see if the row-minimum for all possible ANX variations</vt:lpstr>
      <vt:lpstr>This ANX test is the A-row, transpose, added to the whole matrix. If the Nth row is always the column minimum, then this minimum row (N) is always the least-cost 2-edge path from the source row (A).</vt:lpstr>
      <vt:lpstr>7 to 4 to X transition test shows that 4th row is always least</vt:lpstr>
      <vt:lpstr>Now, check that XAN is lowest cost 2-step transition for all X connecting to N, among different X values  </vt:lpstr>
      <vt:lpstr>If we consider all MXN transitions, for all possible values of X, and if the minimum is always MAN, then this path is the optimal 2-edge transition from M to N</vt:lpstr>
      <vt:lpstr>The column under N is the cost to go from X to N. If we transpose that into a row, and add it to the M row, the result is the costs from M to X to N</vt:lpstr>
      <vt:lpstr>This gives the process to check for the general XAN transition. Namely, take the N column, transpose, and add it row-wise to entire cost matrix. If the minimum column is always A, then XAN is always the best 2-edge transition from everything</vt:lpstr>
      <vt:lpstr>X to 7 to 4 transition test. ALMOST all transitions satisfy</vt:lpstr>
      <vt:lpstr>Looking at the one that does not, it suggest that 374 is not as good as 354 or 324. Of note, this option is VERY close to the max (within 5%) and the max value is very high relative to others (indeed, highest). </vt:lpstr>
      <vt:lpstr>Let’s see if we could have predicted the solution!</vt:lpstr>
      <vt:lpstr>The A* toolbox can handle generation of both simple and complex visibility graphs</vt:lpstr>
      <vt:lpstr>Visibility graph modification tools allow easy removal or addition of obstacles from a map</vt:lpstr>
      <vt:lpstr>Visibility graph modification tools allow easy removal or addition of obstacles from a map</vt:lpstr>
      <vt:lpstr>Visibility graph modification tools allow easy removal or addition of obstacles from a map</vt:lpstr>
      <vt:lpstr>The medial axis graph is created by triangulating the free space to find the path in the middle of two obstacles</vt:lpstr>
      <vt:lpstr>Medial axis graphs have significantly fewer nodes than visibility graphs, making them good for use in denser obstacle fields</vt:lpstr>
      <vt:lpstr>PowerPoint Presentation</vt:lpstr>
      <vt:lpstr>A* path planning on generated visibility graphs</vt:lpstr>
      <vt:lpstr>The 3d version of the A* planner can work in timespace to intercept a goal on a trajectory</vt:lpstr>
      <vt:lpstr>Planner behavior can be modified by changing what the cost function penalizes</vt:lpstr>
      <vt:lpstr>Planner behavior can be modified by changing what the cost function penalizes</vt:lpstr>
      <vt:lpstr>The length cost ratio estimates length navigation cost in a map without actually planning a path</vt:lpstr>
      <vt:lpstr>WIP: Wind field representation to be incorporated into cost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Goals for ME Required UG Laboratories</dc:title>
  <dc:creator>Leung, Siu Ling</dc:creator>
  <cp:lastModifiedBy>Brennan, Sean N</cp:lastModifiedBy>
  <cp:revision>45</cp:revision>
  <dcterms:created xsi:type="dcterms:W3CDTF">2019-01-10T18:38:33Z</dcterms:created>
  <dcterms:modified xsi:type="dcterms:W3CDTF">2025-09-02T02:32:11Z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0x010100F213A7770DDFD64CB916D4962B642B8A</vt:lpwstr>
  </property>
  <property fmtid="{D5CDD505-2E9C-101B-9397-08002B2CF9AE}" pid="3" name="MediaServiceImageTags">
    <vt:lpwstr/>
  </property>
</Properties>
</file>